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4"/>
  </p:sldMasterIdLst>
  <p:notesMasterIdLst>
    <p:notesMasterId r:id="rId28"/>
  </p:notesMasterIdLst>
  <p:handoutMasterIdLst>
    <p:handoutMasterId r:id="rId29"/>
  </p:handoutMasterIdLst>
  <p:sldIdLst>
    <p:sldId id="256" r:id="rId5"/>
    <p:sldId id="276" r:id="rId6"/>
    <p:sldId id="257" r:id="rId7"/>
    <p:sldId id="282" r:id="rId8"/>
    <p:sldId id="280" r:id="rId9"/>
    <p:sldId id="281" r:id="rId10"/>
    <p:sldId id="258" r:id="rId11"/>
    <p:sldId id="262" r:id="rId12"/>
    <p:sldId id="273" r:id="rId13"/>
    <p:sldId id="274" r:id="rId14"/>
    <p:sldId id="275" r:id="rId15"/>
    <p:sldId id="264" r:id="rId16"/>
    <p:sldId id="259" r:id="rId17"/>
    <p:sldId id="260" r:id="rId18"/>
    <p:sldId id="261" r:id="rId19"/>
    <p:sldId id="266" r:id="rId20"/>
    <p:sldId id="268" r:id="rId21"/>
    <p:sldId id="269" r:id="rId22"/>
    <p:sldId id="270" r:id="rId23"/>
    <p:sldId id="265" r:id="rId24"/>
    <p:sldId id="279" r:id="rId25"/>
    <p:sldId id="277" r:id="rId26"/>
    <p:sldId id="278"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ds, Ashlie (KYTC)" initials="WA(" lastIdx="1" clrIdx="0">
    <p:extLst>
      <p:ext uri="{19B8F6BF-5375-455C-9EA6-DF929625EA0E}">
        <p15:presenceInfo xmlns:p15="http://schemas.microsoft.com/office/powerpoint/2012/main" userId="S-1-5-21-42551687-1387342770-626671869-872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42" autoAdjust="0"/>
  </p:normalViewPr>
  <p:slideViewPr>
    <p:cSldViewPr>
      <p:cViewPr varScale="1">
        <p:scale>
          <a:sx n="79" d="100"/>
          <a:sy n="79" d="100"/>
        </p:scale>
        <p:origin x="246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1"/>
            <a:ext cx="3043343" cy="467072"/>
          </a:xfrm>
          <a:prstGeom prst="rect">
            <a:avLst/>
          </a:prstGeom>
        </p:spPr>
        <p:txBody>
          <a:bodyPr vert="horz" lIns="93324" tIns="46662" rIns="93324" bIns="46662" rtlCol="0"/>
          <a:lstStyle>
            <a:lvl1pPr algn="r">
              <a:defRPr sz="1200"/>
            </a:lvl1pPr>
          </a:lstStyle>
          <a:p>
            <a:fld id="{1E8FF08A-2E1D-400F-8C2C-0D3B6EAFBE14}" type="datetimeFigureOut">
              <a:rPr lang="en-US" smtClean="0"/>
              <a:t>7/11/2024</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B65C4A00-EF17-4FB4-A8F4-2AFA82330F74}" type="slidenum">
              <a:rPr lang="en-US" smtClean="0"/>
              <a:t>‹#›</a:t>
            </a:fld>
            <a:endParaRPr lang="en-US" dirty="0"/>
          </a:p>
        </p:txBody>
      </p:sp>
    </p:spTree>
    <p:extLst>
      <p:ext uri="{BB962C8B-B14F-4D97-AF65-F5344CB8AC3E}">
        <p14:creationId xmlns:p14="http://schemas.microsoft.com/office/powerpoint/2010/main" val="1141177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1"/>
            <a:ext cx="3043343" cy="467072"/>
          </a:xfrm>
          <a:prstGeom prst="rect">
            <a:avLst/>
          </a:prstGeom>
        </p:spPr>
        <p:txBody>
          <a:bodyPr vert="horz" lIns="93324" tIns="46662" rIns="93324" bIns="46662" rtlCol="0"/>
          <a:lstStyle>
            <a:lvl1pPr algn="r">
              <a:defRPr sz="1200"/>
            </a:lvl1pPr>
          </a:lstStyle>
          <a:p>
            <a:fld id="{AF30A726-A145-4131-B516-7C660A94DA92}" type="datetimeFigureOut">
              <a:rPr lang="en-US" smtClean="0"/>
              <a:t>7/11/2024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D589D9E3-6100-47B2-9DAA-90AEB3298287}" type="slidenum">
              <a:rPr lang="en-US" smtClean="0"/>
              <a:t>‹#›</a:t>
            </a:fld>
            <a:endParaRPr lang="en-US" dirty="0"/>
          </a:p>
        </p:txBody>
      </p:sp>
    </p:spTree>
    <p:extLst>
      <p:ext uri="{BB962C8B-B14F-4D97-AF65-F5344CB8AC3E}">
        <p14:creationId xmlns:p14="http://schemas.microsoft.com/office/powerpoint/2010/main" val="10198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a:t>
            </a:fld>
            <a:endParaRPr lang="en-US" dirty="0"/>
          </a:p>
        </p:txBody>
      </p:sp>
    </p:spTree>
    <p:extLst>
      <p:ext uri="{BB962C8B-B14F-4D97-AF65-F5344CB8AC3E}">
        <p14:creationId xmlns:p14="http://schemas.microsoft.com/office/powerpoint/2010/main" val="2447653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12</a:t>
            </a:fld>
            <a:endParaRPr lang="en-US" dirty="0"/>
          </a:p>
        </p:txBody>
      </p:sp>
    </p:spTree>
    <p:extLst>
      <p:ext uri="{BB962C8B-B14F-4D97-AF65-F5344CB8AC3E}">
        <p14:creationId xmlns:p14="http://schemas.microsoft.com/office/powerpoint/2010/main" val="3058037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 assistance</a:t>
            </a:r>
            <a:r>
              <a:rPr lang="en-US" baseline="0" dirty="0"/>
              <a:t> can be provided directly or indirectly through another recipient for any program.</a:t>
            </a:r>
            <a:r>
              <a:rPr lang="en-US" dirty="0"/>
              <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sub-recipients and contractors programs and activities must comply with Title VI even</a:t>
            </a:r>
            <a:r>
              <a:rPr lang="en-US" baseline="0" dirty="0"/>
              <a:t> if the program and activities are not funded with FHWA funds.</a:t>
            </a:r>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13</a:t>
            </a:fld>
            <a:endParaRPr lang="en-US" dirty="0"/>
          </a:p>
        </p:txBody>
      </p:sp>
    </p:spTree>
    <p:extLst>
      <p:ext uri="{BB962C8B-B14F-4D97-AF65-F5344CB8AC3E}">
        <p14:creationId xmlns:p14="http://schemas.microsoft.com/office/powerpoint/2010/main" val="1265150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14</a:t>
            </a:fld>
            <a:endParaRPr lang="en-US" dirty="0"/>
          </a:p>
        </p:txBody>
      </p:sp>
    </p:spTree>
    <p:extLst>
      <p:ext uri="{BB962C8B-B14F-4D97-AF65-F5344CB8AC3E}">
        <p14:creationId xmlns:p14="http://schemas.microsoft.com/office/powerpoint/2010/main" val="3294742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Title</a:t>
            </a:r>
            <a:r>
              <a:rPr lang="en-US" baseline="0" dirty="0"/>
              <a:t> VI Coordinator is responsible for the implementation of the agency/organization’s Title VI Program.  This person has direct access to the CEO/Agency head. The Title VI Coordinator is not required to be a separate position meaning an existing employee can assume the role and responsibilities of the Title VI Coordinator.</a:t>
            </a:r>
          </a:p>
          <a:p>
            <a:endParaRPr lang="en-US" dirty="0"/>
          </a:p>
          <a:p>
            <a:r>
              <a:rPr lang="en-US" dirty="0"/>
              <a:t>Your</a:t>
            </a:r>
            <a:r>
              <a:rPr lang="en-US" baseline="0" dirty="0"/>
              <a:t> Title VI Implementation Plan must include a Public Participation plan, Limited English Proficiency Plan (</a:t>
            </a:r>
            <a:r>
              <a:rPr lang="en-US" baseline="0" dirty="0" err="1"/>
              <a:t>LEP</a:t>
            </a:r>
            <a:r>
              <a:rPr lang="en-US" baseline="0" dirty="0"/>
              <a:t>), and Environmental Justice Plan (</a:t>
            </a:r>
            <a:r>
              <a:rPr lang="en-US" baseline="0" dirty="0" err="1"/>
              <a:t>EJ</a:t>
            </a:r>
            <a:r>
              <a:rPr lang="en-US" baseline="0" dirty="0"/>
              <a:t>) - I’ll talk more about </a:t>
            </a:r>
            <a:r>
              <a:rPr lang="en-US" baseline="0" dirty="0" err="1"/>
              <a:t>LEP</a:t>
            </a:r>
            <a:r>
              <a:rPr lang="en-US" baseline="0" dirty="0"/>
              <a:t> and </a:t>
            </a:r>
            <a:r>
              <a:rPr lang="en-US" baseline="0" dirty="0" err="1"/>
              <a:t>EJ</a:t>
            </a:r>
            <a:r>
              <a:rPr lang="en-US" baseline="0" dirty="0"/>
              <a:t> later </a:t>
            </a:r>
            <a:endParaRPr lang="en-US" dirty="0"/>
          </a:p>
          <a:p>
            <a:endParaRPr lang="en-US" dirty="0"/>
          </a:p>
          <a:p>
            <a:r>
              <a:rPr lang="en-US" dirty="0"/>
              <a:t>Assurances need to be signed annually by the organization’s CEO/Director</a:t>
            </a:r>
            <a:r>
              <a:rPr lang="en-US" baseline="0" dirty="0"/>
              <a:t> in the Cabinet’s case the Assurances are signed by the Secretary </a:t>
            </a:r>
          </a:p>
          <a:p>
            <a:endParaRPr lang="en-US" baseline="0" dirty="0"/>
          </a:p>
          <a:p>
            <a:r>
              <a:rPr lang="en-US" baseline="0" dirty="0"/>
              <a:t>There is specific language required for your Assurances and contracts and contracts are required to comply with the Title VI Assurances detailed in their contracts</a:t>
            </a:r>
          </a:p>
        </p:txBody>
      </p:sp>
      <p:sp>
        <p:nvSpPr>
          <p:cNvPr id="4" name="Slide Number Placeholder 3"/>
          <p:cNvSpPr>
            <a:spLocks noGrp="1"/>
          </p:cNvSpPr>
          <p:nvPr>
            <p:ph type="sldNum" sz="quarter" idx="10"/>
          </p:nvPr>
        </p:nvSpPr>
        <p:spPr/>
        <p:txBody>
          <a:bodyPr/>
          <a:lstStyle/>
          <a:p>
            <a:fld id="{D589D9E3-6100-47B2-9DAA-90AEB3298287}" type="slidenum">
              <a:rPr lang="en-US" smtClean="0"/>
              <a:t>15</a:t>
            </a:fld>
            <a:endParaRPr lang="en-US" dirty="0"/>
          </a:p>
        </p:txBody>
      </p:sp>
    </p:spTree>
    <p:extLst>
      <p:ext uri="{BB962C8B-B14F-4D97-AF65-F5344CB8AC3E}">
        <p14:creationId xmlns:p14="http://schemas.microsoft.com/office/powerpoint/2010/main" val="3219435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just a brief overview what is to be</a:t>
            </a:r>
            <a:r>
              <a:rPr lang="en-US" baseline="0" dirty="0"/>
              <a:t> in the Title VI Implementation Plan detailed requirements of the plan can be found in the Sub-recipient Guidebook.</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16</a:t>
            </a:fld>
            <a:endParaRPr lang="en-US" dirty="0"/>
          </a:p>
        </p:txBody>
      </p:sp>
    </p:spTree>
    <p:extLst>
      <p:ext uri="{BB962C8B-B14F-4D97-AF65-F5344CB8AC3E}">
        <p14:creationId xmlns:p14="http://schemas.microsoft.com/office/powerpoint/2010/main" val="3378604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17</a:t>
            </a:fld>
            <a:endParaRPr lang="en-US" dirty="0"/>
          </a:p>
        </p:txBody>
      </p:sp>
    </p:spTree>
    <p:extLst>
      <p:ext uri="{BB962C8B-B14F-4D97-AF65-F5344CB8AC3E}">
        <p14:creationId xmlns:p14="http://schemas.microsoft.com/office/powerpoint/2010/main" val="3155905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a:t>
            </a:r>
            <a:r>
              <a:rPr lang="en-US" baseline="0" dirty="0"/>
              <a:t> Factor Analysis is to allow for meaning access for </a:t>
            </a:r>
            <a:r>
              <a:rPr lang="en-US" baseline="0" dirty="0" err="1"/>
              <a:t>LEP</a:t>
            </a:r>
            <a:r>
              <a:rPr lang="en-US" baseline="0" dirty="0"/>
              <a:t> persons. The </a:t>
            </a:r>
            <a:r>
              <a:rPr lang="en-US" dirty="0"/>
              <a:t>Four</a:t>
            </a:r>
            <a:r>
              <a:rPr lang="en-US" baseline="0" dirty="0"/>
              <a:t> Factor Analysis consists of the following:</a:t>
            </a:r>
          </a:p>
          <a:p>
            <a:endParaRPr lang="en-US" baseline="0" dirty="0"/>
          </a:p>
          <a:p>
            <a:pPr marL="228600" indent="-228600">
              <a:buAutoNum type="arabicParenR"/>
            </a:pPr>
            <a:r>
              <a:rPr lang="en-US" baseline="0" dirty="0"/>
              <a:t>This data can be collected from the U.S. Census</a:t>
            </a:r>
          </a:p>
          <a:p>
            <a:pPr marL="228600" indent="-228600">
              <a:buAutoNum type="arabicParenR"/>
            </a:pPr>
            <a:r>
              <a:rPr lang="en-US" baseline="0" dirty="0"/>
              <a:t>Do a self-evaluation/survey with your staff to see how often they communicate with </a:t>
            </a:r>
            <a:r>
              <a:rPr lang="en-US" baseline="0" dirty="0" err="1"/>
              <a:t>LEP</a:t>
            </a:r>
            <a:r>
              <a:rPr lang="en-US" baseline="0" dirty="0"/>
              <a:t> persons (calls, public meetings, and programs)</a:t>
            </a:r>
          </a:p>
          <a:p>
            <a:pPr marL="228600" indent="-228600">
              <a:buAutoNum type="arabicParenR"/>
            </a:pPr>
            <a:r>
              <a:rPr lang="en-US" baseline="0" dirty="0"/>
              <a:t>Identify your most critical services/benefits, reach out to LEP community for their feedback regarding their experiences</a:t>
            </a:r>
          </a:p>
          <a:p>
            <a:pPr marL="228600" indent="-228600">
              <a:buAutoNum type="arabicParenR"/>
            </a:pPr>
            <a:r>
              <a:rPr lang="en-US" baseline="0" dirty="0"/>
              <a:t>I speak cards, qualified interpreters (this can be trained bilingual staff or the use of interpreter/translation service)</a:t>
            </a:r>
          </a:p>
          <a:p>
            <a:endParaRPr lang="en-US" baseline="0" dirty="0"/>
          </a:p>
          <a:p>
            <a:r>
              <a:rPr lang="en-US" baseline="0" dirty="0"/>
              <a:t>Meaningful access must be provided to </a:t>
            </a:r>
            <a:r>
              <a:rPr lang="en-US" baseline="0" dirty="0" err="1"/>
              <a:t>LEP</a:t>
            </a:r>
            <a:r>
              <a:rPr lang="en-US" baseline="0" dirty="0"/>
              <a:t> persons at NO cost to the individual  </a:t>
            </a:r>
          </a:p>
        </p:txBody>
      </p:sp>
      <p:sp>
        <p:nvSpPr>
          <p:cNvPr id="4" name="Slide Number Placeholder 3"/>
          <p:cNvSpPr>
            <a:spLocks noGrp="1"/>
          </p:cNvSpPr>
          <p:nvPr>
            <p:ph type="sldNum" sz="quarter" idx="10"/>
          </p:nvPr>
        </p:nvSpPr>
        <p:spPr/>
        <p:txBody>
          <a:bodyPr/>
          <a:lstStyle/>
          <a:p>
            <a:fld id="{D589D9E3-6100-47B2-9DAA-90AEB3298287}" type="slidenum">
              <a:rPr lang="en-US" smtClean="0"/>
              <a:t>18</a:t>
            </a:fld>
            <a:endParaRPr lang="en-US" dirty="0"/>
          </a:p>
        </p:txBody>
      </p:sp>
    </p:spTree>
    <p:extLst>
      <p:ext uri="{BB962C8B-B14F-4D97-AF65-F5344CB8AC3E}">
        <p14:creationId xmlns:p14="http://schemas.microsoft.com/office/powerpoint/2010/main" val="498830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19</a:t>
            </a:fld>
            <a:endParaRPr lang="en-US" dirty="0"/>
          </a:p>
        </p:txBody>
      </p:sp>
    </p:spTree>
    <p:extLst>
      <p:ext uri="{BB962C8B-B14F-4D97-AF65-F5344CB8AC3E}">
        <p14:creationId xmlns:p14="http://schemas.microsoft.com/office/powerpoint/2010/main" val="37617589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primary language of the </a:t>
            </a:r>
            <a:r>
              <a:rPr lang="en-US" dirty="0" err="1"/>
              <a:t>LEP</a:t>
            </a:r>
            <a:r>
              <a:rPr lang="en-US" dirty="0"/>
              <a:t> language group</a:t>
            </a:r>
          </a:p>
        </p:txBody>
      </p:sp>
      <p:sp>
        <p:nvSpPr>
          <p:cNvPr id="4" name="Slide Number Placeholder 3"/>
          <p:cNvSpPr>
            <a:spLocks noGrp="1"/>
          </p:cNvSpPr>
          <p:nvPr>
            <p:ph type="sldNum" sz="quarter" idx="10"/>
          </p:nvPr>
        </p:nvSpPr>
        <p:spPr/>
        <p:txBody>
          <a:bodyPr/>
          <a:lstStyle/>
          <a:p>
            <a:fld id="{D589D9E3-6100-47B2-9DAA-90AEB3298287}" type="slidenum">
              <a:rPr lang="en-US" smtClean="0"/>
              <a:t>20</a:t>
            </a:fld>
            <a:endParaRPr lang="en-US" dirty="0"/>
          </a:p>
        </p:txBody>
      </p:sp>
    </p:spTree>
    <p:extLst>
      <p:ext uri="{BB962C8B-B14F-4D97-AF65-F5344CB8AC3E}">
        <p14:creationId xmlns:p14="http://schemas.microsoft.com/office/powerpoint/2010/main" val="2169500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200" dirty="0"/>
              <a:t>Identifying, and addressing, as appropriate, disproportionately high and adverse human health and environmental effects of its programs, policies, and activities on minority populations and low income populations</a:t>
            </a:r>
          </a:p>
          <a:p>
            <a:pPr>
              <a:buFont typeface="Arial" panose="020B0604020202020204" pitchFamily="34" charset="0"/>
              <a:buChar char="•"/>
            </a:pPr>
            <a:r>
              <a:rPr lang="en-US" sz="1200" dirty="0"/>
              <a:t>To ensure the full and fair participation by all potentially affected communities in the transportation decision making process.</a:t>
            </a:r>
          </a:p>
          <a:p>
            <a:pPr>
              <a:buFont typeface="Arial" panose="020B0604020202020204" pitchFamily="34" charset="0"/>
              <a:buChar char="•"/>
            </a:pPr>
            <a:r>
              <a:rPr lang="en-US" sz="1200" dirty="0"/>
              <a:t>To prevent the denial of, reduction in, or significant delay in the receipt of benefits by minority and low-income populations.</a:t>
            </a:r>
          </a:p>
          <a:p>
            <a:endParaRPr lang="en-US" dirty="0"/>
          </a:p>
        </p:txBody>
      </p:sp>
      <p:sp>
        <p:nvSpPr>
          <p:cNvPr id="4" name="Slide Number Placeholder 3"/>
          <p:cNvSpPr>
            <a:spLocks noGrp="1"/>
          </p:cNvSpPr>
          <p:nvPr>
            <p:ph type="sldNum" sz="quarter" idx="5"/>
          </p:nvPr>
        </p:nvSpPr>
        <p:spPr/>
        <p:txBody>
          <a:bodyPr/>
          <a:lstStyle/>
          <a:p>
            <a:fld id="{D589D9E3-6100-47B2-9DAA-90AEB3298287}" type="slidenum">
              <a:rPr lang="en-US" smtClean="0"/>
              <a:t>21</a:t>
            </a:fld>
            <a:endParaRPr lang="en-US" dirty="0"/>
          </a:p>
        </p:txBody>
      </p:sp>
    </p:spTree>
    <p:extLst>
      <p:ext uri="{BB962C8B-B14F-4D97-AF65-F5344CB8AC3E}">
        <p14:creationId xmlns:p14="http://schemas.microsoft.com/office/powerpoint/2010/main" val="2870161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Implementation Plan</a:t>
            </a:r>
            <a:r>
              <a:rPr lang="en-US" baseline="0" dirty="0"/>
              <a:t> and Program Plan are interchangeable some states use Implementation and some use Program, we use Implementation Plan</a:t>
            </a:r>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2</a:t>
            </a:fld>
            <a:endParaRPr lang="en-US" dirty="0"/>
          </a:p>
        </p:txBody>
      </p:sp>
    </p:spTree>
    <p:extLst>
      <p:ext uri="{BB962C8B-B14F-4D97-AF65-F5344CB8AC3E}">
        <p14:creationId xmlns:p14="http://schemas.microsoft.com/office/powerpoint/2010/main" val="54620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3</a:t>
            </a:fld>
            <a:endParaRPr lang="en-US" dirty="0"/>
          </a:p>
        </p:txBody>
      </p:sp>
    </p:spTree>
    <p:extLst>
      <p:ext uri="{BB962C8B-B14F-4D97-AF65-F5344CB8AC3E}">
        <p14:creationId xmlns:p14="http://schemas.microsoft.com/office/powerpoint/2010/main" val="1598305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89D9E3-6100-47B2-9DAA-90AEB3298287}" type="slidenum">
              <a:rPr lang="en-US" smtClean="0"/>
              <a:t>5</a:t>
            </a:fld>
            <a:endParaRPr lang="en-US" dirty="0"/>
          </a:p>
        </p:txBody>
      </p:sp>
    </p:spTree>
    <p:extLst>
      <p:ext uri="{BB962C8B-B14F-4D97-AF65-F5344CB8AC3E}">
        <p14:creationId xmlns:p14="http://schemas.microsoft.com/office/powerpoint/2010/main" val="412119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1970 Uniform Act (42 </a:t>
            </a:r>
            <a:r>
              <a:rPr lang="en-US" dirty="0" err="1"/>
              <a:t>U.S.C</a:t>
            </a:r>
            <a:r>
              <a:rPr lang="en-US" dirty="0"/>
              <a:t>. 4601) prohibits unfair and inequitable treatment of persons who have been displaced or whose property will be acquired as a result of federally assisted programs or activities.</a:t>
            </a:r>
          </a:p>
          <a:p>
            <a:endParaRPr lang="en-US" dirty="0"/>
          </a:p>
          <a:p>
            <a:r>
              <a:rPr lang="en-US" dirty="0"/>
              <a:t>Section 162(a) of the Federal-Aid Highway Act of 1973 (Section 324,Title 23 </a:t>
            </a:r>
            <a:r>
              <a:rPr lang="en-US" dirty="0" err="1"/>
              <a:t>U.S.C</a:t>
            </a:r>
            <a:r>
              <a:rPr lang="en-US" dirty="0"/>
              <a:t>.) prohibits discrimination based on sex (gender).</a:t>
            </a:r>
          </a:p>
          <a:p>
            <a:endParaRPr lang="en-US" dirty="0"/>
          </a:p>
          <a:p>
            <a:r>
              <a:rPr lang="en-US" dirty="0"/>
              <a:t>Section 504 of the Rehabilitation Act of 1973 prohibits discrimination based on a disability.</a:t>
            </a:r>
          </a:p>
          <a:p>
            <a:endParaRPr lang="en-US" dirty="0"/>
          </a:p>
          <a:p>
            <a:r>
              <a:rPr lang="en-US" dirty="0"/>
              <a:t>The Age Discrimination Act of 1975 (Section 6101-6107, Title 42 </a:t>
            </a:r>
            <a:r>
              <a:rPr lang="en-US" dirty="0" err="1"/>
              <a:t>U.S.C</a:t>
            </a:r>
            <a:r>
              <a:rPr lang="en-US" dirty="0"/>
              <a:t>.) prohibits discrimination based on age.</a:t>
            </a:r>
          </a:p>
          <a:p>
            <a:endParaRPr lang="en-US" dirty="0"/>
          </a:p>
          <a:p>
            <a:r>
              <a:rPr lang="en-US" dirty="0"/>
              <a:t>The Civil Rights Restoration Act of 1987, </a:t>
            </a:r>
            <a:r>
              <a:rPr lang="en-US" dirty="0" err="1"/>
              <a:t>P.L</a:t>
            </a:r>
            <a:r>
              <a:rPr lang="en-US" dirty="0"/>
              <a:t>. 100-209 clarifies the intent of Title VI to include all programs and activities of entities whether those programs and activities are federally funded or not.</a:t>
            </a:r>
          </a:p>
          <a:p>
            <a:endParaRPr lang="en-US" dirty="0"/>
          </a:p>
          <a:p>
            <a:r>
              <a:rPr lang="en-US" dirty="0"/>
              <a:t>23 CFR Part 200, the Federal Highway Administration’s Title VI Program Implementation and Review Procedures.</a:t>
            </a:r>
          </a:p>
          <a:p>
            <a:endParaRPr lang="en-US" dirty="0"/>
          </a:p>
          <a:p>
            <a:r>
              <a:rPr lang="en-US" dirty="0"/>
              <a:t>49 CFR Part 21, the U.S. Department of Transportation’s Implementing Regulations of Title VI of the Civil Rights Act of 1964.</a:t>
            </a:r>
          </a:p>
          <a:p>
            <a:endParaRPr lang="en-US" dirty="0"/>
          </a:p>
          <a:p>
            <a:r>
              <a:rPr lang="en-US" dirty="0"/>
              <a:t>Executive Order 12898, Federal Actions to Address Environmental Justice in Minority Populations and Low-Income Populations, addresses disproportionate adverse environmental, social and economic impacts that may exist in communities, specifically minority and low-income populations.</a:t>
            </a:r>
          </a:p>
          <a:p>
            <a:endParaRPr lang="en-US" dirty="0"/>
          </a:p>
          <a:p>
            <a:r>
              <a:rPr lang="en-US" dirty="0"/>
              <a:t>Executive Order 13166, Improving Access to Services for Persons with Limited English Proficiency, addresses access to services for persons whose primary language is not English and who have limited ability to read, write, speak, or understand English.</a:t>
            </a:r>
          </a:p>
        </p:txBody>
      </p:sp>
      <p:sp>
        <p:nvSpPr>
          <p:cNvPr id="4" name="Slide Number Placeholder 3"/>
          <p:cNvSpPr>
            <a:spLocks noGrp="1"/>
          </p:cNvSpPr>
          <p:nvPr>
            <p:ph type="sldNum" sz="quarter" idx="10"/>
          </p:nvPr>
        </p:nvSpPr>
        <p:spPr/>
        <p:txBody>
          <a:bodyPr/>
          <a:lstStyle/>
          <a:p>
            <a:fld id="{D589D9E3-6100-47B2-9DAA-90AEB3298287}" type="slidenum">
              <a:rPr lang="en-US" smtClean="0"/>
              <a:t>7</a:t>
            </a:fld>
            <a:endParaRPr lang="en-US" dirty="0"/>
          </a:p>
        </p:txBody>
      </p:sp>
    </p:spTree>
    <p:extLst>
      <p:ext uri="{BB962C8B-B14F-4D97-AF65-F5344CB8AC3E}">
        <p14:creationId xmlns:p14="http://schemas.microsoft.com/office/powerpoint/2010/main" val="3059251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Audience participation – Ask for examples of discrimination.</a:t>
            </a:r>
          </a:p>
          <a:p>
            <a:endParaRPr lang="en-US" dirty="0"/>
          </a:p>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8</a:t>
            </a:fld>
            <a:endParaRPr lang="en-US" dirty="0"/>
          </a:p>
        </p:txBody>
      </p:sp>
    </p:spTree>
    <p:extLst>
      <p:ext uri="{BB962C8B-B14F-4D97-AF65-F5344CB8AC3E}">
        <p14:creationId xmlns:p14="http://schemas.microsoft.com/office/powerpoint/2010/main" val="1951894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Audience</a:t>
            </a:r>
            <a:r>
              <a:rPr lang="en-US" baseline="0" dirty="0"/>
              <a:t> participation ask to provide an example of discrimination</a:t>
            </a:r>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9</a:t>
            </a:fld>
            <a:endParaRPr lang="en-US" dirty="0"/>
          </a:p>
        </p:txBody>
      </p:sp>
    </p:spTree>
    <p:extLst>
      <p:ext uri="{BB962C8B-B14F-4D97-AF65-F5344CB8AC3E}">
        <p14:creationId xmlns:p14="http://schemas.microsoft.com/office/powerpoint/2010/main" val="3194401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Discriminatory intent does not have to be the only motive. A violation still occurs when the evidence shows that the entity adopted a policy at issue “because of,” not merely “in spite of,” its adverse effects on an identifiable group.</a:t>
            </a:r>
          </a:p>
          <a:p>
            <a:endParaRPr lang="en-US" dirty="0"/>
          </a:p>
          <a:p>
            <a:r>
              <a:rPr lang="en-US" dirty="0"/>
              <a:t>In order to establish a claim of intentional discrimination, a complainant must show that a particular action was motivated by an intent to discriminate. This usually means presenting evidence of discriminatory statements, and/or a history of discriminatory treatment.</a:t>
            </a:r>
          </a:p>
        </p:txBody>
      </p:sp>
      <p:sp>
        <p:nvSpPr>
          <p:cNvPr id="4" name="Slide Number Placeholder 3"/>
          <p:cNvSpPr>
            <a:spLocks noGrp="1"/>
          </p:cNvSpPr>
          <p:nvPr>
            <p:ph type="sldNum" sz="quarter" idx="10"/>
          </p:nvPr>
        </p:nvSpPr>
        <p:spPr/>
        <p:txBody>
          <a:bodyPr/>
          <a:lstStyle/>
          <a:p>
            <a:fld id="{D589D9E3-6100-47B2-9DAA-90AEB3298287}" type="slidenum">
              <a:rPr lang="en-US" smtClean="0"/>
              <a:t>10</a:t>
            </a:fld>
            <a:endParaRPr lang="en-US" dirty="0"/>
          </a:p>
        </p:txBody>
      </p:sp>
    </p:spTree>
    <p:extLst>
      <p:ext uri="{BB962C8B-B14F-4D97-AF65-F5344CB8AC3E}">
        <p14:creationId xmlns:p14="http://schemas.microsoft.com/office/powerpoint/2010/main" val="2643677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9D9E3-6100-47B2-9DAA-90AEB3298287}" type="slidenum">
              <a:rPr lang="en-US" smtClean="0"/>
              <a:t>11</a:t>
            </a:fld>
            <a:endParaRPr lang="en-US" dirty="0"/>
          </a:p>
        </p:txBody>
      </p:sp>
    </p:spTree>
    <p:extLst>
      <p:ext uri="{BB962C8B-B14F-4D97-AF65-F5344CB8AC3E}">
        <p14:creationId xmlns:p14="http://schemas.microsoft.com/office/powerpoint/2010/main" val="92721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C5EEED-72B4-4AF8-B61D-0658CB3E95D7}"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14525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333497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288535083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404770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C5EEED-72B4-4AF8-B61D-0658CB3E95D7}"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3116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225037951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28430322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268344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2917940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6D87FE1-87C7-463D-877B-3F1FCAF5624C}" type="datetimeFigureOut">
              <a:rPr lang="en-US" smtClean="0"/>
              <a:t>7/11/2024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C5EEED-72B4-4AF8-B61D-0658CB3E95D7}" type="slidenum">
              <a:rPr lang="en-US" smtClean="0"/>
              <a:t>‹#›</a:t>
            </a:fld>
            <a:endParaRPr lang="en-US" dirty="0"/>
          </a:p>
        </p:txBody>
      </p:sp>
    </p:spTree>
    <p:extLst>
      <p:ext uri="{BB962C8B-B14F-4D97-AF65-F5344CB8AC3E}">
        <p14:creationId xmlns:p14="http://schemas.microsoft.com/office/powerpoint/2010/main" val="127606395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D87FE1-87C7-463D-877B-3F1FCAF5624C}" type="datetimeFigureOut">
              <a:rPr lang="en-US" smtClean="0"/>
              <a:t>7/11/2024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C5EEED-72B4-4AF8-B61D-0658CB3E95D7}" type="slidenum">
              <a:rPr lang="en-US" smtClean="0"/>
              <a:t>‹#›</a:t>
            </a:fld>
            <a:endParaRPr lang="en-US" dirty="0"/>
          </a:p>
        </p:txBody>
      </p:sp>
    </p:spTree>
    <p:extLst>
      <p:ext uri="{BB962C8B-B14F-4D97-AF65-F5344CB8AC3E}">
        <p14:creationId xmlns:p14="http://schemas.microsoft.com/office/powerpoint/2010/main" val="59253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6D87FE1-87C7-463D-877B-3F1FCAF5624C}" type="datetimeFigureOut">
              <a:rPr lang="en-US" smtClean="0"/>
              <a:t>7/11/2024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C5EEED-72B4-4AF8-B61D-0658CB3E95D7}"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7132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14400"/>
            <a:ext cx="8458199" cy="2667000"/>
          </a:xfrm>
          <a:noFill/>
        </p:spPr>
        <p:txBody>
          <a:bodyPr anchor="ctr">
            <a:noAutofit/>
          </a:bodyPr>
          <a:lstStyle/>
          <a:p>
            <a:pPr algn="ctr"/>
            <a:r>
              <a:rPr lang="en-US" sz="6000" b="1" cap="all" spc="200" dirty="0">
                <a:solidFill>
                  <a:schemeClr val="tx2"/>
                </a:solidFill>
                <a:ea typeface="+mn-ea"/>
                <a:cs typeface="+mn-cs"/>
              </a:rPr>
              <a:t>Title VI: Expectations and Responsibilities</a:t>
            </a:r>
          </a:p>
        </p:txBody>
      </p:sp>
      <p:sp>
        <p:nvSpPr>
          <p:cNvPr id="3" name="Subtitle 2"/>
          <p:cNvSpPr>
            <a:spLocks noGrp="1"/>
          </p:cNvSpPr>
          <p:nvPr>
            <p:ph type="subTitle" idx="1"/>
          </p:nvPr>
        </p:nvSpPr>
        <p:spPr>
          <a:xfrm>
            <a:off x="304800" y="4953000"/>
            <a:ext cx="8458200" cy="914400"/>
          </a:xfrm>
        </p:spPr>
        <p:txBody>
          <a:bodyPr>
            <a:noAutofit/>
          </a:bodyPr>
          <a:lstStyle/>
          <a:p>
            <a:r>
              <a:rPr lang="en-US" sz="2000" dirty="0"/>
              <a:t>Kentucky Transportation Cabinet</a:t>
            </a:r>
          </a:p>
          <a:p>
            <a:r>
              <a:rPr lang="en-US" sz="2000" dirty="0"/>
              <a:t>Office for Civil Rights and Small Business Development</a:t>
            </a:r>
          </a:p>
          <a:p>
            <a:endParaRPr lang="en-US" sz="2000" dirty="0"/>
          </a:p>
        </p:txBody>
      </p:sp>
      <p:sp>
        <p:nvSpPr>
          <p:cNvPr id="4" name="Subtitle 2"/>
          <p:cNvSpPr txBox="1">
            <a:spLocks/>
          </p:cNvSpPr>
          <p:nvPr/>
        </p:nvSpPr>
        <p:spPr>
          <a:xfrm>
            <a:off x="142874" y="6324600"/>
            <a:ext cx="8305800" cy="533400"/>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Clr>
                <a:schemeClr val="accent1"/>
              </a:buClr>
              <a:buFont typeface="Arial" pitchFamily="34" charset="0"/>
              <a:buNone/>
              <a:defRPr sz="2800" kern="1200">
                <a:solidFill>
                  <a:schemeClr val="tx2"/>
                </a:solidFill>
                <a:latin typeface="+mn-lt"/>
                <a:ea typeface="+mn-ea"/>
                <a:cs typeface="+mn-cs"/>
              </a:defRPr>
            </a:lvl1pPr>
            <a:lvl2pPr marL="457200" indent="0" algn="ctr" defTabSz="914400" rtl="0" eaLnBrk="1" latinLnBrk="0" hangingPunct="1">
              <a:spcBef>
                <a:spcPct val="20000"/>
              </a:spcBef>
              <a:buClr>
                <a:schemeClr val="accent1"/>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Arial" pitchFamily="34" charset="0"/>
              <a:buNone/>
              <a:defRPr sz="18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9pPr>
          </a:lstStyle>
          <a:p>
            <a:pPr algn="ctr"/>
            <a:r>
              <a:rPr lang="en-US" sz="1800" dirty="0"/>
              <a:t>200 Mero Street Frankfort, KY 40622 </a:t>
            </a:r>
            <a:r>
              <a:rPr lang="en-US" sz="1800" dirty="0">
                <a:solidFill>
                  <a:schemeClr val="accent1"/>
                </a:solidFill>
                <a:latin typeface="Wingdings"/>
              </a:rPr>
              <a:t>v</a:t>
            </a:r>
            <a:r>
              <a:rPr lang="en-US" sz="1800" dirty="0"/>
              <a:t> Phone:  (502) 564-3601 </a:t>
            </a:r>
            <a:r>
              <a:rPr lang="en-US" sz="1800" dirty="0">
                <a:solidFill>
                  <a:schemeClr val="accent1"/>
                </a:solidFill>
                <a:latin typeface="Wingdings"/>
              </a:rPr>
              <a:t>v</a:t>
            </a:r>
            <a:r>
              <a:rPr lang="en-US" sz="1800" dirty="0">
                <a:solidFill>
                  <a:schemeClr val="accent1"/>
                </a:solidFill>
              </a:rPr>
              <a:t> </a:t>
            </a:r>
            <a:r>
              <a:rPr lang="en-US" sz="1800" dirty="0"/>
              <a:t>Fax: (502) 564-1491</a:t>
            </a:r>
            <a:endParaRPr lang="en-US" sz="1050" dirty="0">
              <a:latin typeface="MS Shell Dlg 2"/>
            </a:endParaRPr>
          </a:p>
        </p:txBody>
      </p:sp>
    </p:spTree>
    <p:extLst>
      <p:ext uri="{BB962C8B-B14F-4D97-AF65-F5344CB8AC3E}">
        <p14:creationId xmlns:p14="http://schemas.microsoft.com/office/powerpoint/2010/main" val="2475683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t>Disparate Treatment</a:t>
            </a:r>
          </a:p>
        </p:txBody>
      </p:sp>
      <p:sp>
        <p:nvSpPr>
          <p:cNvPr id="6" name="Content Placeholder 5"/>
          <p:cNvSpPr>
            <a:spLocks noGrp="1"/>
          </p:cNvSpPr>
          <p:nvPr>
            <p:ph idx="1"/>
          </p:nvPr>
        </p:nvSpPr>
        <p:spPr>
          <a:xfrm>
            <a:off x="822960" y="2057400"/>
            <a:ext cx="7543801" cy="3048000"/>
          </a:xfrm>
        </p:spPr>
        <p:txBody>
          <a:bodyPr>
            <a:normAutofit/>
          </a:bodyPr>
          <a:lstStyle/>
          <a:p>
            <a:pPr marL="109538" indent="0">
              <a:buNone/>
            </a:pPr>
            <a:r>
              <a:rPr lang="en-US" sz="2800" dirty="0"/>
              <a:t>When similarly situated persons are treated differently because of their race, color, national origin, or sex.</a:t>
            </a:r>
          </a:p>
        </p:txBody>
      </p:sp>
    </p:spTree>
    <p:extLst>
      <p:ext uri="{BB962C8B-B14F-4D97-AF65-F5344CB8AC3E}">
        <p14:creationId xmlns:p14="http://schemas.microsoft.com/office/powerpoint/2010/main" val="3660467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a:t>Disparate Impact</a:t>
            </a:r>
          </a:p>
        </p:txBody>
      </p:sp>
      <p:sp>
        <p:nvSpPr>
          <p:cNvPr id="3" name="Content Placeholder 2"/>
          <p:cNvSpPr>
            <a:spLocks noGrp="1"/>
          </p:cNvSpPr>
          <p:nvPr>
            <p:ph idx="1"/>
          </p:nvPr>
        </p:nvSpPr>
        <p:spPr>
          <a:xfrm>
            <a:off x="822960" y="2057400"/>
            <a:ext cx="7543801" cy="3733800"/>
          </a:xfrm>
        </p:spPr>
        <p:txBody>
          <a:bodyPr>
            <a:noAutofit/>
          </a:bodyPr>
          <a:lstStyle/>
          <a:p>
            <a:pPr marL="109538" indent="0">
              <a:buNone/>
            </a:pPr>
            <a:r>
              <a:rPr lang="en-US" sz="2800" dirty="0"/>
              <a:t>Refers to actions in which the recipient in violation of agency regulations, uses a facially neutral procedure or practice that has adverse effects on members of a group based on race, color, national origin, or sex; and such practice lacks a substantial legitimate justification.</a:t>
            </a:r>
          </a:p>
        </p:txBody>
      </p:sp>
    </p:spTree>
    <p:extLst>
      <p:ext uri="{BB962C8B-B14F-4D97-AF65-F5344CB8AC3E}">
        <p14:creationId xmlns:p14="http://schemas.microsoft.com/office/powerpoint/2010/main" val="1405763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Minority &amp; Women Representation on Planning Boards &amp; Commissions</a:t>
            </a:r>
          </a:p>
        </p:txBody>
      </p:sp>
      <p:sp>
        <p:nvSpPr>
          <p:cNvPr id="10" name="Content Placeholder 9"/>
          <p:cNvSpPr>
            <a:spLocks noGrp="1"/>
          </p:cNvSpPr>
          <p:nvPr>
            <p:ph idx="1"/>
          </p:nvPr>
        </p:nvSpPr>
        <p:spPr>
          <a:xfrm>
            <a:off x="822960" y="2286000"/>
            <a:ext cx="7543801" cy="2650066"/>
          </a:xfrm>
        </p:spPr>
        <p:txBody>
          <a:bodyPr>
            <a:noAutofit/>
          </a:bodyPr>
          <a:lstStyle/>
          <a:p>
            <a:pPr marL="109538" indent="0">
              <a:buNone/>
            </a:pPr>
            <a:r>
              <a:rPr lang="en-US" sz="2800" dirty="0"/>
              <a:t>Including minorities and women on planning boards and commissions is key for creating an equal access planning system.  </a:t>
            </a:r>
          </a:p>
          <a:p>
            <a:pPr marL="109538" indent="0">
              <a:buNone/>
            </a:pPr>
            <a:r>
              <a:rPr lang="en-US" sz="2800" dirty="0"/>
              <a:t>Sub-recipients cannot deny someone the opportunity to participate as a member of a planning or commission board.</a:t>
            </a:r>
            <a:endParaRPr lang="en-US" sz="3600" dirty="0"/>
          </a:p>
        </p:txBody>
      </p:sp>
    </p:spTree>
    <p:extLst>
      <p:ext uri="{BB962C8B-B14F-4D97-AF65-F5344CB8AC3E}">
        <p14:creationId xmlns:p14="http://schemas.microsoft.com/office/powerpoint/2010/main" val="416540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 </a:t>
            </a:r>
          </a:p>
        </p:txBody>
      </p:sp>
      <p:sp>
        <p:nvSpPr>
          <p:cNvPr id="3" name="Content Placeholder 2"/>
          <p:cNvSpPr>
            <a:spLocks noGrp="1"/>
          </p:cNvSpPr>
          <p:nvPr>
            <p:ph idx="1"/>
          </p:nvPr>
        </p:nvSpPr>
        <p:spPr>
          <a:xfrm>
            <a:off x="834249" y="1905000"/>
            <a:ext cx="3509152" cy="516466"/>
          </a:xfrm>
        </p:spPr>
        <p:txBody>
          <a:bodyPr>
            <a:noAutofit/>
          </a:bodyPr>
          <a:lstStyle/>
          <a:p>
            <a:pPr marL="109538" indent="0">
              <a:buNone/>
            </a:pPr>
            <a:r>
              <a:rPr lang="en-US" sz="3200" dirty="0"/>
              <a:t>Who </a:t>
            </a:r>
            <a:r>
              <a:rPr lang="en-US" sz="3200" dirty="0">
                <a:solidFill>
                  <a:srgbClr val="FF0000"/>
                </a:solidFill>
              </a:rPr>
              <a:t>MUST </a:t>
            </a:r>
            <a:r>
              <a:rPr lang="en-US" sz="3200" dirty="0"/>
              <a:t>comply?</a:t>
            </a:r>
          </a:p>
        </p:txBody>
      </p:sp>
      <p:sp>
        <p:nvSpPr>
          <p:cNvPr id="4" name="Content Placeholder 2"/>
          <p:cNvSpPr txBox="1">
            <a:spLocks/>
          </p:cNvSpPr>
          <p:nvPr/>
        </p:nvSpPr>
        <p:spPr>
          <a:xfrm>
            <a:off x="834249" y="2601342"/>
            <a:ext cx="3520441" cy="51646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sz="3200" dirty="0"/>
          </a:p>
        </p:txBody>
      </p:sp>
      <p:sp>
        <p:nvSpPr>
          <p:cNvPr id="8" name="Content Placeholder 12"/>
          <p:cNvSpPr txBox="1">
            <a:spLocks/>
          </p:cNvSpPr>
          <p:nvPr/>
        </p:nvSpPr>
        <p:spPr>
          <a:xfrm>
            <a:off x="834249" y="2601342"/>
            <a:ext cx="6821442" cy="3342258"/>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09538" indent="0">
              <a:buNone/>
            </a:pPr>
            <a:r>
              <a:rPr lang="en-US" sz="2400" dirty="0"/>
              <a:t>Recipients of federal financial aid must comply with the various Title VI nondiscrimination laws and regulations.</a:t>
            </a:r>
          </a:p>
          <a:p>
            <a:pPr marL="109538" indent="0">
              <a:buNone/>
            </a:pPr>
            <a:r>
              <a:rPr lang="en-US" sz="2400" dirty="0"/>
              <a:t>A recipient is any entity or individual to whom Federal assistance is provided (23 CFR 200.5(n)).</a:t>
            </a:r>
          </a:p>
          <a:p>
            <a:pPr marL="109538" indent="0">
              <a:buNone/>
            </a:pPr>
            <a:r>
              <a:rPr lang="en-US" sz="2400" dirty="0"/>
              <a:t>Sub-recipients and contractors, regardless of tier, are </a:t>
            </a:r>
            <a:r>
              <a:rPr lang="en-US" sz="2400" dirty="0">
                <a:solidFill>
                  <a:srgbClr val="FF0000"/>
                </a:solidFill>
              </a:rPr>
              <a:t>REQUIRED</a:t>
            </a:r>
            <a:r>
              <a:rPr lang="en-US" sz="2400" dirty="0"/>
              <a:t> to prevent discrimination and ensure nondiscrimination in all of their programs and activities.</a:t>
            </a:r>
          </a:p>
        </p:txBody>
      </p:sp>
    </p:spTree>
    <p:extLst>
      <p:ext uri="{BB962C8B-B14F-4D97-AF65-F5344CB8AC3E}">
        <p14:creationId xmlns:p14="http://schemas.microsoft.com/office/powerpoint/2010/main" val="156991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 </a:t>
            </a:r>
          </a:p>
        </p:txBody>
      </p:sp>
      <p:sp>
        <p:nvSpPr>
          <p:cNvPr id="15" name="TextBox 14"/>
          <p:cNvSpPr txBox="1"/>
          <p:nvPr/>
        </p:nvSpPr>
        <p:spPr>
          <a:xfrm>
            <a:off x="786270" y="1905000"/>
            <a:ext cx="7214730" cy="4278094"/>
          </a:xfrm>
          <a:prstGeom prst="rect">
            <a:avLst/>
          </a:prstGeom>
          <a:noFill/>
        </p:spPr>
        <p:txBody>
          <a:bodyPr wrap="square" rtlCol="0">
            <a:spAutoFit/>
          </a:bodyPr>
          <a:lstStyle/>
          <a:p>
            <a:pPr marL="109538"/>
            <a:r>
              <a:rPr lang="en-US" sz="2800" dirty="0">
                <a:solidFill>
                  <a:schemeClr val="accent1">
                    <a:lumMod val="75000"/>
                  </a:schemeClr>
                </a:solidFill>
              </a:rPr>
              <a:t>Federal aid or Federal assistance can be in the form of:</a:t>
            </a:r>
          </a:p>
          <a:p>
            <a:pPr marL="341313" lvl="0" indent="-231775">
              <a:lnSpc>
                <a:spcPct val="90000"/>
              </a:lnSpc>
              <a:spcBef>
                <a:spcPts val="1200"/>
              </a:spcBef>
              <a:spcAft>
                <a:spcPts val="200"/>
              </a:spcAft>
              <a:buClr>
                <a:srgbClr val="1CADE4"/>
              </a:buClr>
              <a:buSzPct val="100000"/>
              <a:buFont typeface="Arial" panose="020B0604020202020204" pitchFamily="34" charset="0"/>
              <a:buChar char="•"/>
            </a:pPr>
            <a:r>
              <a:rPr lang="en-US" sz="2400" dirty="0">
                <a:solidFill>
                  <a:prstClr val="black">
                    <a:lumMod val="75000"/>
                    <a:lumOff val="25000"/>
                  </a:prstClr>
                </a:solidFill>
              </a:rPr>
              <a:t>A grant and direct funding</a:t>
            </a:r>
          </a:p>
          <a:p>
            <a:pPr marL="341313" lvl="0" indent="-231775">
              <a:lnSpc>
                <a:spcPct val="90000"/>
              </a:lnSpc>
              <a:spcBef>
                <a:spcPts val="1200"/>
              </a:spcBef>
              <a:spcAft>
                <a:spcPts val="200"/>
              </a:spcAft>
              <a:buClr>
                <a:srgbClr val="1CADE4"/>
              </a:buClr>
              <a:buSzPct val="100000"/>
              <a:buFont typeface="Arial" panose="020B0604020202020204" pitchFamily="34" charset="0"/>
              <a:buChar char="•"/>
            </a:pPr>
            <a:r>
              <a:rPr lang="en-US" sz="2400" dirty="0">
                <a:solidFill>
                  <a:prstClr val="black">
                    <a:lumMod val="75000"/>
                    <a:lumOff val="25000"/>
                  </a:prstClr>
                </a:solidFill>
              </a:rPr>
              <a:t>Grant or donation of Federal property</a:t>
            </a:r>
          </a:p>
          <a:p>
            <a:pPr marL="341313" lvl="0" indent="-231775">
              <a:lnSpc>
                <a:spcPct val="90000"/>
              </a:lnSpc>
              <a:spcBef>
                <a:spcPts val="1200"/>
              </a:spcBef>
              <a:spcAft>
                <a:spcPts val="200"/>
              </a:spcAft>
              <a:buClr>
                <a:srgbClr val="1CADE4"/>
              </a:buClr>
              <a:buSzPct val="100000"/>
              <a:buFont typeface="Arial" panose="020B0604020202020204" pitchFamily="34" charset="0"/>
              <a:buChar char="•"/>
            </a:pPr>
            <a:r>
              <a:rPr lang="en-US" sz="2400" dirty="0">
                <a:solidFill>
                  <a:prstClr val="black">
                    <a:lumMod val="75000"/>
                    <a:lumOff val="25000"/>
                  </a:prstClr>
                </a:solidFill>
              </a:rPr>
              <a:t>Equipment and training</a:t>
            </a:r>
          </a:p>
          <a:p>
            <a:pPr marL="341313" lvl="0" indent="-231775">
              <a:lnSpc>
                <a:spcPct val="90000"/>
              </a:lnSpc>
              <a:spcBef>
                <a:spcPts val="1200"/>
              </a:spcBef>
              <a:spcAft>
                <a:spcPts val="200"/>
              </a:spcAft>
              <a:buClr>
                <a:srgbClr val="1CADE4"/>
              </a:buClr>
              <a:buSzPct val="100000"/>
              <a:buFont typeface="Arial" panose="020B0604020202020204" pitchFamily="34" charset="0"/>
              <a:buChar char="•"/>
            </a:pPr>
            <a:r>
              <a:rPr lang="en-US" sz="2400" dirty="0">
                <a:solidFill>
                  <a:prstClr val="black">
                    <a:lumMod val="75000"/>
                    <a:lumOff val="25000"/>
                  </a:prstClr>
                </a:solidFill>
              </a:rPr>
              <a:t>Detail of Federal personnel</a:t>
            </a:r>
          </a:p>
          <a:p>
            <a:pPr marL="341313" lvl="0" indent="-231775">
              <a:lnSpc>
                <a:spcPct val="90000"/>
              </a:lnSpc>
              <a:spcBef>
                <a:spcPts val="1200"/>
              </a:spcBef>
              <a:spcAft>
                <a:spcPts val="200"/>
              </a:spcAft>
              <a:buClr>
                <a:srgbClr val="1CADE4"/>
              </a:buClr>
              <a:buSzPct val="100000"/>
              <a:buFont typeface="Arial" panose="020B0604020202020204" pitchFamily="34" charset="0"/>
              <a:buChar char="•"/>
            </a:pPr>
            <a:r>
              <a:rPr lang="en-US" sz="2400" dirty="0">
                <a:solidFill>
                  <a:prstClr val="black">
                    <a:lumMod val="75000"/>
                    <a:lumOff val="25000"/>
                  </a:prstClr>
                </a:solidFill>
              </a:rPr>
              <a:t>Sale, lease, permission to use Federal property</a:t>
            </a:r>
          </a:p>
          <a:p>
            <a:pPr marL="91440" lvl="0" indent="-91440">
              <a:lnSpc>
                <a:spcPct val="90000"/>
              </a:lnSpc>
              <a:spcBef>
                <a:spcPts val="1200"/>
              </a:spcBef>
              <a:spcAft>
                <a:spcPts val="200"/>
              </a:spcAft>
              <a:buClr>
                <a:srgbClr val="1CADE4"/>
              </a:buClr>
              <a:buSzPct val="100000"/>
              <a:buFont typeface="Arial" panose="020B0604020202020204" pitchFamily="34" charset="0"/>
              <a:buChar char="•"/>
            </a:pPr>
            <a:endParaRPr lang="en-US" sz="2000" dirty="0">
              <a:solidFill>
                <a:prstClr val="black">
                  <a:lumMod val="75000"/>
                  <a:lumOff val="25000"/>
                </a:prstClr>
              </a:solidFill>
            </a:endParaRPr>
          </a:p>
          <a:p>
            <a:endParaRPr lang="en-US" sz="2000" dirty="0"/>
          </a:p>
        </p:txBody>
      </p:sp>
    </p:spTree>
    <p:extLst>
      <p:ext uri="{BB962C8B-B14F-4D97-AF65-F5344CB8AC3E}">
        <p14:creationId xmlns:p14="http://schemas.microsoft.com/office/powerpoint/2010/main" val="3035089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a:t>
            </a:r>
          </a:p>
        </p:txBody>
      </p:sp>
      <p:sp>
        <p:nvSpPr>
          <p:cNvPr id="11" name="Content Placeholder 2"/>
          <p:cNvSpPr>
            <a:spLocks noGrp="1"/>
          </p:cNvSpPr>
          <p:nvPr>
            <p:ph idx="1"/>
          </p:nvPr>
        </p:nvSpPr>
        <p:spPr>
          <a:xfrm>
            <a:off x="822957" y="2667000"/>
            <a:ext cx="7863842" cy="3657600"/>
          </a:xfrm>
        </p:spPr>
        <p:txBody>
          <a:bodyPr>
            <a:normAutofit fontScale="70000" lnSpcReduction="20000"/>
          </a:bodyPr>
          <a:lstStyle/>
          <a:p>
            <a:pPr marL="341313" lvl="1" indent="-250825">
              <a:buFont typeface="Arial" panose="020B0604020202020204" pitchFamily="34" charset="0"/>
              <a:buChar char="•"/>
            </a:pPr>
            <a:r>
              <a:rPr lang="en-US" sz="3400" dirty="0"/>
              <a:t>Appoint a Title VI Coordinator</a:t>
            </a:r>
          </a:p>
          <a:p>
            <a:pPr marL="341313" lvl="1" indent="-250825">
              <a:buFont typeface="Arial" panose="020B0604020202020204" pitchFamily="34" charset="0"/>
              <a:buChar char="•"/>
            </a:pPr>
            <a:r>
              <a:rPr lang="en-US" sz="3400" dirty="0"/>
              <a:t>Develop a Title VI Implementation Plan</a:t>
            </a:r>
          </a:p>
          <a:p>
            <a:pPr marL="573088" lvl="2" indent="-250825">
              <a:buFont typeface="Arial" panose="020B0604020202020204" pitchFamily="34" charset="0"/>
              <a:buChar char="•"/>
            </a:pPr>
            <a:r>
              <a:rPr lang="en-US" sz="2900" dirty="0"/>
              <a:t>Limited English Proficiency</a:t>
            </a:r>
          </a:p>
          <a:p>
            <a:pPr marL="573088" lvl="2" indent="-250825">
              <a:buFont typeface="Arial" panose="020B0604020202020204" pitchFamily="34" charset="0"/>
              <a:buChar char="•"/>
            </a:pPr>
            <a:r>
              <a:rPr lang="en-US" sz="2900" dirty="0"/>
              <a:t>Environmental Justice</a:t>
            </a:r>
          </a:p>
          <a:p>
            <a:pPr marL="573088" lvl="2" indent="-250825">
              <a:buFont typeface="Arial" panose="020B0604020202020204" pitchFamily="34" charset="0"/>
              <a:buChar char="•"/>
            </a:pPr>
            <a:r>
              <a:rPr lang="en-US" sz="2900" dirty="0"/>
              <a:t>Public Participation Plan</a:t>
            </a:r>
          </a:p>
          <a:p>
            <a:pPr marL="341313" lvl="1" indent="-250825">
              <a:buFont typeface="Arial" panose="020B0604020202020204" pitchFamily="34" charset="0"/>
              <a:buChar char="•"/>
            </a:pPr>
            <a:r>
              <a:rPr lang="en-US" sz="3400" dirty="0"/>
              <a:t>Provide Title VI training for employees</a:t>
            </a:r>
          </a:p>
          <a:p>
            <a:pPr marL="341313" lvl="1" indent="-250825">
              <a:buFont typeface="Arial" panose="020B0604020202020204" pitchFamily="34" charset="0"/>
              <a:buChar char="•"/>
            </a:pPr>
            <a:r>
              <a:rPr lang="en-US" sz="3400" dirty="0"/>
              <a:t>Develop a Title VI Policy Statement</a:t>
            </a:r>
          </a:p>
          <a:p>
            <a:pPr marL="341313" lvl="1" indent="-250825">
              <a:buFont typeface="Arial" panose="020B0604020202020204" pitchFamily="34" charset="0"/>
              <a:buChar char="•"/>
            </a:pPr>
            <a:r>
              <a:rPr lang="en-US" sz="3400" dirty="0"/>
              <a:t>Have signed Title VI Assurances</a:t>
            </a:r>
          </a:p>
          <a:p>
            <a:pPr marL="341313" lvl="1" indent="-250825">
              <a:buFont typeface="Arial" panose="020B0604020202020204" pitchFamily="34" charset="0"/>
              <a:buChar char="•"/>
            </a:pPr>
            <a:r>
              <a:rPr lang="en-US" sz="3400" dirty="0"/>
              <a:t>Have a grievance/complaint procedure in place</a:t>
            </a:r>
          </a:p>
          <a:p>
            <a:pPr marL="341313" lvl="1" indent="-250825">
              <a:buFont typeface="Arial" panose="020B0604020202020204" pitchFamily="34" charset="0"/>
              <a:buChar char="•"/>
            </a:pPr>
            <a:r>
              <a:rPr lang="en-US" sz="3400" dirty="0"/>
              <a:t>Monitor sub-recipients and sub-contractors for Title VI compliance</a:t>
            </a:r>
          </a:p>
        </p:txBody>
      </p:sp>
      <p:sp>
        <p:nvSpPr>
          <p:cNvPr id="4" name="Content Placeholder 2"/>
          <p:cNvSpPr txBox="1">
            <a:spLocks/>
          </p:cNvSpPr>
          <p:nvPr/>
        </p:nvSpPr>
        <p:spPr>
          <a:xfrm>
            <a:off x="822958" y="1737361"/>
            <a:ext cx="7863842" cy="92963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80963" indent="0">
              <a:lnSpc>
                <a:spcPct val="100000"/>
              </a:lnSpc>
              <a:buNone/>
            </a:pPr>
            <a:r>
              <a:rPr lang="en-US" sz="2400" dirty="0">
                <a:solidFill>
                  <a:schemeClr val="accent1">
                    <a:lumMod val="75000"/>
                  </a:schemeClr>
                </a:solidFill>
              </a:rPr>
              <a:t>In order to be in compliance with Title VI sub-recipients and contractors must:</a:t>
            </a:r>
          </a:p>
        </p:txBody>
      </p:sp>
    </p:spTree>
    <p:extLst>
      <p:ext uri="{BB962C8B-B14F-4D97-AF65-F5344CB8AC3E}">
        <p14:creationId xmlns:p14="http://schemas.microsoft.com/office/powerpoint/2010/main" val="3635827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685800"/>
            <a:ext cx="7543800" cy="1007534"/>
          </a:xfrm>
        </p:spPr>
        <p:txBody>
          <a:bodyPr/>
          <a:lstStyle/>
          <a:p>
            <a:pPr>
              <a:lnSpc>
                <a:spcPct val="100000"/>
              </a:lnSpc>
            </a:pPr>
            <a:r>
              <a:rPr lang="en-US" dirty="0"/>
              <a:t>Compliance</a:t>
            </a:r>
          </a:p>
        </p:txBody>
      </p:sp>
      <p:sp>
        <p:nvSpPr>
          <p:cNvPr id="3" name="Content Placeholder 2"/>
          <p:cNvSpPr>
            <a:spLocks noGrp="1"/>
          </p:cNvSpPr>
          <p:nvPr>
            <p:ph idx="1"/>
          </p:nvPr>
        </p:nvSpPr>
        <p:spPr/>
        <p:txBody>
          <a:bodyPr/>
          <a:lstStyle/>
          <a:p>
            <a:pPr marL="0" indent="0"/>
            <a:r>
              <a:rPr lang="en-US" sz="2800" dirty="0">
                <a:solidFill>
                  <a:schemeClr val="accent1">
                    <a:lumMod val="75000"/>
                  </a:schemeClr>
                </a:solidFill>
              </a:rPr>
              <a:t>Development of Title VI Implementation Plan</a:t>
            </a:r>
          </a:p>
          <a:p>
            <a:pPr marL="341313" indent="-231775">
              <a:buFont typeface="Arial" panose="020B0604020202020204" pitchFamily="34" charset="0"/>
              <a:buChar char="•"/>
            </a:pPr>
            <a:r>
              <a:rPr lang="en-US" sz="2400" dirty="0"/>
              <a:t>The plan communicates how the organization/agency will implement  Title VI requirements such as LEP and EJ.</a:t>
            </a:r>
          </a:p>
          <a:p>
            <a:pPr marL="341313" indent="-231775">
              <a:buFont typeface="Arial" panose="020B0604020202020204" pitchFamily="34" charset="0"/>
              <a:buChar char="•"/>
            </a:pPr>
            <a:r>
              <a:rPr lang="en-US" sz="2400" dirty="0"/>
              <a:t>The plan also discusses procedures, strategies, activities and goals to ensure nondiscrimination.</a:t>
            </a:r>
          </a:p>
          <a:p>
            <a:pPr marL="341313" indent="-231775">
              <a:buFont typeface="Arial" panose="020B0604020202020204" pitchFamily="34" charset="0"/>
              <a:buChar char="•"/>
            </a:pPr>
            <a:r>
              <a:rPr lang="en-US" sz="2400" dirty="0"/>
              <a:t>Identifies the Title VI Coordinator.</a:t>
            </a:r>
          </a:p>
          <a:p>
            <a:pPr marL="341313" indent="-231775">
              <a:buFont typeface="Arial" panose="020B0604020202020204" pitchFamily="34" charset="0"/>
              <a:buChar char="•"/>
            </a:pPr>
            <a:r>
              <a:rPr lang="en-US" sz="2400" dirty="0"/>
              <a:t>Contains the complaint procedures, Title VI Policy Statement and signed Assurances.</a:t>
            </a:r>
          </a:p>
        </p:txBody>
      </p:sp>
    </p:spTree>
    <p:extLst>
      <p:ext uri="{BB962C8B-B14F-4D97-AF65-F5344CB8AC3E}">
        <p14:creationId xmlns:p14="http://schemas.microsoft.com/office/powerpoint/2010/main" val="124178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Compliance</a:t>
            </a:r>
            <a:endParaRPr lang="en-US" sz="4500" dirty="0"/>
          </a:p>
        </p:txBody>
      </p:sp>
      <p:sp>
        <p:nvSpPr>
          <p:cNvPr id="3" name="Content Placeholder 2"/>
          <p:cNvSpPr>
            <a:spLocks noGrp="1"/>
          </p:cNvSpPr>
          <p:nvPr>
            <p:ph idx="1"/>
          </p:nvPr>
        </p:nvSpPr>
        <p:spPr>
          <a:xfrm>
            <a:off x="822959" y="1905000"/>
            <a:ext cx="7543801" cy="3505200"/>
          </a:xfrm>
        </p:spPr>
        <p:txBody>
          <a:bodyPr>
            <a:noAutofit/>
          </a:bodyPr>
          <a:lstStyle/>
          <a:p>
            <a:r>
              <a:rPr lang="en-US" sz="3200" dirty="0">
                <a:solidFill>
                  <a:schemeClr val="accent1">
                    <a:lumMod val="75000"/>
                  </a:schemeClr>
                </a:solidFill>
              </a:rPr>
              <a:t>Limited English Proficiency (</a:t>
            </a:r>
            <a:r>
              <a:rPr lang="en-US" sz="3200" dirty="0" err="1">
                <a:solidFill>
                  <a:schemeClr val="accent1">
                    <a:lumMod val="75000"/>
                  </a:schemeClr>
                </a:solidFill>
              </a:rPr>
              <a:t>LEP</a:t>
            </a:r>
            <a:r>
              <a:rPr lang="en-US" sz="3200" dirty="0">
                <a:solidFill>
                  <a:schemeClr val="accent1">
                    <a:lumMod val="75000"/>
                  </a:schemeClr>
                </a:solidFill>
              </a:rPr>
              <a:t>)</a:t>
            </a:r>
          </a:p>
          <a:p>
            <a:r>
              <a:rPr lang="en-US" sz="2400" dirty="0"/>
              <a:t>Executive Order 13166 requires Federal agencies, including those agencies who receive Federal funds, to examine the services they provide identify any need for services to those with Limited English Proficiency (</a:t>
            </a:r>
            <a:r>
              <a:rPr lang="en-US" sz="2400" dirty="0" err="1"/>
              <a:t>LEP</a:t>
            </a:r>
            <a:r>
              <a:rPr lang="en-US" sz="2400" dirty="0"/>
              <a:t>) and develop and implement a system to provide those services so </a:t>
            </a:r>
            <a:r>
              <a:rPr lang="en-US" sz="2400" dirty="0" err="1"/>
              <a:t>LEP</a:t>
            </a:r>
            <a:r>
              <a:rPr lang="en-US" sz="2400" dirty="0"/>
              <a:t> persons can have meaningful access to them.</a:t>
            </a:r>
          </a:p>
        </p:txBody>
      </p:sp>
    </p:spTree>
    <p:extLst>
      <p:ext uri="{BB962C8B-B14F-4D97-AF65-F5344CB8AC3E}">
        <p14:creationId xmlns:p14="http://schemas.microsoft.com/office/powerpoint/2010/main" val="1450225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Compliance</a:t>
            </a:r>
          </a:p>
        </p:txBody>
      </p:sp>
      <p:sp>
        <p:nvSpPr>
          <p:cNvPr id="3" name="Content Placeholder 2"/>
          <p:cNvSpPr>
            <a:spLocks noGrp="1"/>
          </p:cNvSpPr>
          <p:nvPr>
            <p:ph idx="1"/>
          </p:nvPr>
        </p:nvSpPr>
        <p:spPr>
          <a:xfrm>
            <a:off x="822959" y="1845734"/>
            <a:ext cx="7543801" cy="4402666"/>
          </a:xfrm>
        </p:spPr>
        <p:txBody>
          <a:bodyPr>
            <a:normAutofit fontScale="92500" lnSpcReduction="10000"/>
          </a:bodyPr>
          <a:lstStyle/>
          <a:p>
            <a:pPr marL="109538" indent="0">
              <a:buNone/>
            </a:pPr>
            <a:r>
              <a:rPr lang="en-US" sz="2600" dirty="0">
                <a:solidFill>
                  <a:schemeClr val="accent1">
                    <a:lumMod val="75000"/>
                  </a:schemeClr>
                </a:solidFill>
              </a:rPr>
              <a:t>In order to determine the most effective way to service </a:t>
            </a:r>
            <a:r>
              <a:rPr lang="en-US" sz="2600" dirty="0" err="1">
                <a:solidFill>
                  <a:schemeClr val="accent1">
                    <a:lumMod val="75000"/>
                  </a:schemeClr>
                </a:solidFill>
              </a:rPr>
              <a:t>LEP</a:t>
            </a:r>
            <a:r>
              <a:rPr lang="en-US" sz="2600" dirty="0">
                <a:solidFill>
                  <a:schemeClr val="accent1">
                    <a:lumMod val="75000"/>
                  </a:schemeClr>
                </a:solidFill>
              </a:rPr>
              <a:t> populations in your area a Four Factor Analysis needs to be conducted.</a:t>
            </a:r>
          </a:p>
          <a:p>
            <a:pPr marL="463550" indent="-354013">
              <a:buFont typeface="+mj-lt"/>
              <a:buAutoNum type="arabicPeriod"/>
            </a:pPr>
            <a:r>
              <a:rPr lang="en-US" sz="2600" dirty="0"/>
              <a:t>Number of </a:t>
            </a:r>
            <a:r>
              <a:rPr lang="en-US" sz="2600" dirty="0" err="1"/>
              <a:t>LEP</a:t>
            </a:r>
            <a:r>
              <a:rPr lang="en-US" sz="2600" dirty="0"/>
              <a:t> persons eligible to be served or likely to be encountered by the program or recipient.</a:t>
            </a:r>
          </a:p>
          <a:p>
            <a:pPr marL="463550" indent="-354013">
              <a:buFont typeface="+mj-lt"/>
              <a:buAutoNum type="arabicPeriod"/>
            </a:pPr>
            <a:r>
              <a:rPr lang="en-US" sz="2600" dirty="0"/>
              <a:t>Frequency with which </a:t>
            </a:r>
            <a:r>
              <a:rPr lang="en-US" sz="2600" dirty="0" err="1"/>
              <a:t>LEP</a:t>
            </a:r>
            <a:r>
              <a:rPr lang="en-US" sz="2600" dirty="0"/>
              <a:t> Persons come into contact with your program.</a:t>
            </a:r>
          </a:p>
          <a:p>
            <a:pPr marL="463550" indent="-354013">
              <a:buFont typeface="+mj-lt"/>
              <a:buAutoNum type="arabicPeriod"/>
            </a:pPr>
            <a:r>
              <a:rPr lang="en-US" sz="2600" dirty="0"/>
              <a:t>The nature and importance of the program, activity or service provided by the program to people’s lives.</a:t>
            </a:r>
          </a:p>
          <a:p>
            <a:pPr marL="463550" indent="-354013">
              <a:buFont typeface="+mj-lt"/>
              <a:buAutoNum type="arabicPeriod"/>
            </a:pPr>
            <a:r>
              <a:rPr lang="en-US" sz="2600" dirty="0"/>
              <a:t>The resources available to the recipient for LEP outreach, as well as the cost associated with that outreach.</a:t>
            </a:r>
          </a:p>
        </p:txBody>
      </p:sp>
    </p:spTree>
    <p:extLst>
      <p:ext uri="{BB962C8B-B14F-4D97-AF65-F5344CB8AC3E}">
        <p14:creationId xmlns:p14="http://schemas.microsoft.com/office/powerpoint/2010/main" val="2706387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a:t>
            </a:r>
          </a:p>
        </p:txBody>
      </p:sp>
      <p:sp>
        <p:nvSpPr>
          <p:cNvPr id="9" name="Content Placeholder 8"/>
          <p:cNvSpPr>
            <a:spLocks noGrp="1"/>
          </p:cNvSpPr>
          <p:nvPr>
            <p:ph idx="1"/>
          </p:nvPr>
        </p:nvSpPr>
        <p:spPr/>
        <p:txBody>
          <a:bodyPr/>
          <a:lstStyle/>
          <a:p>
            <a:pPr marL="109538" indent="0">
              <a:buNone/>
            </a:pPr>
            <a:r>
              <a:rPr lang="en-US" sz="2400" dirty="0">
                <a:solidFill>
                  <a:schemeClr val="accent1">
                    <a:lumMod val="75000"/>
                  </a:schemeClr>
                </a:solidFill>
              </a:rPr>
              <a:t>Safe Harbor Provision </a:t>
            </a:r>
            <a:r>
              <a:rPr lang="en-US" sz="2400" dirty="0"/>
              <a:t>means that if an organization/agency provides written translations under this provision, such action will be considered strong evidence of compliance with the organization/agency written translation obligations. </a:t>
            </a:r>
          </a:p>
          <a:p>
            <a:pPr marL="401638" indent="-320675">
              <a:buFont typeface="Wingdings" panose="05000000000000000000" pitchFamily="2" charset="2"/>
              <a:buChar char="v"/>
            </a:pPr>
            <a:r>
              <a:rPr lang="en-US" sz="2400" dirty="0"/>
              <a:t>Safe Harbor applies to the translation of written documents ONLY</a:t>
            </a:r>
          </a:p>
          <a:p>
            <a:pPr marL="401638" indent="-320675">
              <a:buFont typeface="Wingdings" panose="05000000000000000000" pitchFamily="2" charset="2"/>
              <a:buChar char="v"/>
            </a:pPr>
            <a:r>
              <a:rPr lang="en-US" sz="2400" dirty="0"/>
              <a:t>Safe Harbor requires written translations of vital (critical) documents for LEP group that meets the threshold</a:t>
            </a:r>
          </a:p>
        </p:txBody>
      </p:sp>
    </p:spTree>
    <p:extLst>
      <p:ext uri="{BB962C8B-B14F-4D97-AF65-F5344CB8AC3E}">
        <p14:creationId xmlns:p14="http://schemas.microsoft.com/office/powerpoint/2010/main" val="4048893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Objectives </a:t>
            </a:r>
          </a:p>
        </p:txBody>
      </p:sp>
      <p:sp>
        <p:nvSpPr>
          <p:cNvPr id="3" name="Content Placeholder 2"/>
          <p:cNvSpPr>
            <a:spLocks noGrp="1"/>
          </p:cNvSpPr>
          <p:nvPr>
            <p:ph idx="1"/>
          </p:nvPr>
        </p:nvSpPr>
        <p:spPr>
          <a:xfrm>
            <a:off x="822959" y="1845734"/>
            <a:ext cx="8016241" cy="4023360"/>
          </a:xfrm>
        </p:spPr>
        <p:txBody>
          <a:bodyPr>
            <a:normAutofit/>
          </a:bodyPr>
          <a:lstStyle/>
          <a:p>
            <a:pPr marL="573088" indent="-450850">
              <a:buFont typeface="Wingdings" panose="05000000000000000000" pitchFamily="2" charset="2"/>
              <a:buChar char="v"/>
            </a:pPr>
            <a:r>
              <a:rPr lang="en-US" sz="3200" dirty="0"/>
              <a:t>Understand Title VI Authorities/Law</a:t>
            </a:r>
          </a:p>
          <a:p>
            <a:pPr marL="573088" indent="-450850">
              <a:buFont typeface="Wingdings" panose="05000000000000000000" pitchFamily="2" charset="2"/>
              <a:buChar char="v"/>
            </a:pPr>
            <a:r>
              <a:rPr lang="en-US" sz="3200" dirty="0"/>
              <a:t>Understand compliance with Title VI</a:t>
            </a:r>
          </a:p>
          <a:p>
            <a:pPr marL="573088" indent="-450850">
              <a:buFont typeface="Wingdings" panose="05000000000000000000" pitchFamily="2" charset="2"/>
              <a:buChar char="v"/>
            </a:pPr>
            <a:r>
              <a:rPr lang="en-US" sz="3200" dirty="0"/>
              <a:t>Discuss Components of a Title VI Implementation/Program Plan</a:t>
            </a:r>
          </a:p>
          <a:p>
            <a:endParaRPr lang="en-US" sz="3200" dirty="0"/>
          </a:p>
        </p:txBody>
      </p:sp>
    </p:spTree>
    <p:extLst>
      <p:ext uri="{BB962C8B-B14F-4D97-AF65-F5344CB8AC3E}">
        <p14:creationId xmlns:p14="http://schemas.microsoft.com/office/powerpoint/2010/main" val="3864832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Compliance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2209800"/>
            <a:ext cx="6581775" cy="4024718"/>
          </a:xfrm>
          <a:prstGeom prst="rect">
            <a:avLst/>
          </a:prstGeom>
        </p:spPr>
      </p:pic>
      <p:sp>
        <p:nvSpPr>
          <p:cNvPr id="4" name="Content Placeholder 3"/>
          <p:cNvSpPr>
            <a:spLocks noGrp="1"/>
          </p:cNvSpPr>
          <p:nvPr>
            <p:ph idx="1"/>
          </p:nvPr>
        </p:nvSpPr>
        <p:spPr>
          <a:xfrm>
            <a:off x="822959" y="1845734"/>
            <a:ext cx="7543801" cy="440266"/>
          </a:xfrm>
        </p:spPr>
        <p:txBody>
          <a:bodyPr>
            <a:noAutofit/>
          </a:bodyPr>
          <a:lstStyle/>
          <a:p>
            <a:r>
              <a:rPr lang="en-US" sz="3200" dirty="0">
                <a:solidFill>
                  <a:schemeClr val="accent1">
                    <a:lumMod val="75000"/>
                  </a:schemeClr>
                </a:solidFill>
              </a:rPr>
              <a:t>Safe Harbor for written translations:</a:t>
            </a:r>
          </a:p>
        </p:txBody>
      </p:sp>
    </p:spTree>
    <p:extLst>
      <p:ext uri="{BB962C8B-B14F-4D97-AF65-F5344CB8AC3E}">
        <p14:creationId xmlns:p14="http://schemas.microsoft.com/office/powerpoint/2010/main" val="3252134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DFFF9-6112-2D73-E626-479608C9BCC7}"/>
              </a:ext>
            </a:extLst>
          </p:cNvPr>
          <p:cNvSpPr>
            <a:spLocks noGrp="1"/>
          </p:cNvSpPr>
          <p:nvPr>
            <p:ph type="title"/>
          </p:nvPr>
        </p:nvSpPr>
        <p:spPr/>
        <p:txBody>
          <a:bodyPr/>
          <a:lstStyle/>
          <a:p>
            <a:r>
              <a:rPr lang="en-US" dirty="0"/>
              <a:t>Compliance </a:t>
            </a:r>
          </a:p>
        </p:txBody>
      </p:sp>
      <p:sp>
        <p:nvSpPr>
          <p:cNvPr id="3" name="Content Placeholder 2">
            <a:extLst>
              <a:ext uri="{FF2B5EF4-FFF2-40B4-BE49-F238E27FC236}">
                <a16:creationId xmlns:a16="http://schemas.microsoft.com/office/drawing/2014/main" id="{DB011DB3-040A-071E-DCD0-D20620957CF9}"/>
              </a:ext>
            </a:extLst>
          </p:cNvPr>
          <p:cNvSpPr>
            <a:spLocks noGrp="1"/>
          </p:cNvSpPr>
          <p:nvPr>
            <p:ph idx="1"/>
          </p:nvPr>
        </p:nvSpPr>
        <p:spPr/>
        <p:txBody>
          <a:bodyPr/>
          <a:lstStyle/>
          <a:p>
            <a:r>
              <a:rPr lang="en-US" sz="3200" dirty="0">
                <a:solidFill>
                  <a:schemeClr val="accent1">
                    <a:lumMod val="75000"/>
                  </a:schemeClr>
                </a:solidFill>
              </a:rPr>
              <a:t>Environmental Justice</a:t>
            </a:r>
          </a:p>
          <a:p>
            <a:r>
              <a:rPr lang="en-US" sz="2400" dirty="0"/>
              <a:t>Executive Order 12898, Federal Actions to Address Environmental Justice in Minority Populations and Low-Income Populations, addresses disproportionate adverse environmental, social and economic impacts that may exist in communities, specifically minority and low-income populations.</a:t>
            </a:r>
          </a:p>
          <a:p>
            <a:endParaRPr lang="en-US" dirty="0"/>
          </a:p>
        </p:txBody>
      </p:sp>
    </p:spTree>
    <p:extLst>
      <p:ext uri="{BB962C8B-B14F-4D97-AF65-F5344CB8AC3E}">
        <p14:creationId xmlns:p14="http://schemas.microsoft.com/office/powerpoint/2010/main" val="3942557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Noncompliance</a:t>
            </a:r>
          </a:p>
        </p:txBody>
      </p:sp>
      <p:sp>
        <p:nvSpPr>
          <p:cNvPr id="3" name="Content Placeholder 2"/>
          <p:cNvSpPr>
            <a:spLocks noGrp="1"/>
          </p:cNvSpPr>
          <p:nvPr>
            <p:ph idx="1"/>
          </p:nvPr>
        </p:nvSpPr>
        <p:spPr/>
        <p:txBody>
          <a:bodyPr>
            <a:normAutofit/>
          </a:bodyPr>
          <a:lstStyle/>
          <a:p>
            <a:pPr marL="109538" indent="0">
              <a:buNone/>
            </a:pPr>
            <a:r>
              <a:rPr lang="en-US" sz="2400" dirty="0">
                <a:solidFill>
                  <a:schemeClr val="accent1">
                    <a:lumMod val="75000"/>
                  </a:schemeClr>
                </a:solidFill>
              </a:rPr>
              <a:t>If a recipient is found to be noncompliant by FHWA the following sanctions can occur:</a:t>
            </a:r>
          </a:p>
          <a:p>
            <a:pPr marL="341313" indent="-231775">
              <a:buFont typeface="Arial" panose="020B0604020202020204" pitchFamily="34" charset="0"/>
              <a:buChar char="•"/>
            </a:pPr>
            <a:r>
              <a:rPr lang="en-US" sz="2400" dirty="0"/>
              <a:t>Federal informal action</a:t>
            </a:r>
          </a:p>
          <a:p>
            <a:pPr marL="341313" indent="-231775">
              <a:buFont typeface="Arial" panose="020B0604020202020204" pitchFamily="34" charset="0"/>
              <a:buChar char="•"/>
            </a:pPr>
            <a:r>
              <a:rPr lang="en-US" sz="2400" dirty="0"/>
              <a:t>Federal corrective action plan</a:t>
            </a:r>
          </a:p>
          <a:p>
            <a:pPr marL="341313" indent="-231775">
              <a:buFont typeface="Arial" panose="020B0604020202020204" pitchFamily="34" charset="0"/>
              <a:buChar char="•"/>
            </a:pPr>
            <a:r>
              <a:rPr lang="en-US" sz="2400" dirty="0"/>
              <a:t>Federal funding termination</a:t>
            </a:r>
          </a:p>
          <a:p>
            <a:pPr marL="341313" indent="-231775">
              <a:buFont typeface="Arial" panose="020B0604020202020204" pitchFamily="34" charset="0"/>
              <a:buChar char="•"/>
            </a:pPr>
            <a:r>
              <a:rPr lang="en-US" sz="2400" dirty="0"/>
              <a:t>Federal government can terminate funding for actual or threatened non-compliance</a:t>
            </a:r>
          </a:p>
        </p:txBody>
      </p:sp>
    </p:spTree>
    <p:extLst>
      <p:ext uri="{BB962C8B-B14F-4D97-AF65-F5344CB8AC3E}">
        <p14:creationId xmlns:p14="http://schemas.microsoft.com/office/powerpoint/2010/main" val="3869514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Noncompliance</a:t>
            </a:r>
          </a:p>
        </p:txBody>
      </p:sp>
      <p:sp>
        <p:nvSpPr>
          <p:cNvPr id="3" name="Content Placeholder 2"/>
          <p:cNvSpPr>
            <a:spLocks noGrp="1"/>
          </p:cNvSpPr>
          <p:nvPr>
            <p:ph idx="1"/>
          </p:nvPr>
        </p:nvSpPr>
        <p:spPr/>
        <p:txBody>
          <a:bodyPr>
            <a:normAutofit/>
          </a:bodyPr>
          <a:lstStyle/>
          <a:p>
            <a:pPr marL="109538" indent="0">
              <a:buNone/>
            </a:pPr>
            <a:r>
              <a:rPr lang="en-US" sz="2400" dirty="0">
                <a:solidFill>
                  <a:schemeClr val="accent1">
                    <a:lumMod val="75000"/>
                  </a:schemeClr>
                </a:solidFill>
              </a:rPr>
              <a:t>If the sub-recipient is found to be noncompliant by KYTC the following sanctions can occur:</a:t>
            </a:r>
          </a:p>
          <a:p>
            <a:pPr marL="401638" indent="-263525">
              <a:buFont typeface="Arial" panose="020B0604020202020204" pitchFamily="34" charset="0"/>
              <a:buChar char="•"/>
            </a:pPr>
            <a:r>
              <a:rPr lang="en-US" sz="2400" dirty="0"/>
              <a:t>State informal action</a:t>
            </a:r>
          </a:p>
          <a:p>
            <a:pPr marL="401638" indent="-263525">
              <a:buFont typeface="Arial" panose="020B0604020202020204" pitchFamily="34" charset="0"/>
              <a:buChar char="•"/>
            </a:pPr>
            <a:r>
              <a:rPr lang="en-US" sz="2400" dirty="0"/>
              <a:t>State corrective action plan</a:t>
            </a:r>
          </a:p>
          <a:p>
            <a:pPr marL="401638" indent="-263525">
              <a:buFont typeface="Arial" panose="020B0604020202020204" pitchFamily="34" charset="0"/>
              <a:buChar char="•"/>
            </a:pPr>
            <a:r>
              <a:rPr lang="en-US" sz="2400" dirty="0"/>
              <a:t>Financial penalties for “responsible entities”</a:t>
            </a:r>
          </a:p>
          <a:p>
            <a:pPr marL="573088" lvl="1" indent="-263525">
              <a:buFont typeface="Courier New" panose="02070309020205020404" pitchFamily="49" charset="0"/>
              <a:buChar char="o"/>
            </a:pPr>
            <a:r>
              <a:rPr lang="en-US" sz="2000" dirty="0"/>
              <a:t>Withhold funding</a:t>
            </a:r>
          </a:p>
          <a:p>
            <a:pPr marL="573088" lvl="1" indent="-263525">
              <a:buFont typeface="Courier New" panose="02070309020205020404" pitchFamily="49" charset="0"/>
              <a:buChar char="o"/>
            </a:pPr>
            <a:r>
              <a:rPr lang="en-US" sz="2000" dirty="0"/>
              <a:t>Termination or suspension of the contract/grant in whole or in part</a:t>
            </a:r>
          </a:p>
        </p:txBody>
      </p:sp>
    </p:spTree>
    <p:extLst>
      <p:ext uri="{BB962C8B-B14F-4D97-AF65-F5344CB8AC3E}">
        <p14:creationId xmlns:p14="http://schemas.microsoft.com/office/powerpoint/2010/main" val="2850266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Title VI</a:t>
            </a:r>
          </a:p>
        </p:txBody>
      </p:sp>
      <p:sp>
        <p:nvSpPr>
          <p:cNvPr id="3" name="Content Placeholder 2"/>
          <p:cNvSpPr>
            <a:spLocks noGrp="1"/>
          </p:cNvSpPr>
          <p:nvPr>
            <p:ph idx="1"/>
          </p:nvPr>
        </p:nvSpPr>
        <p:spPr>
          <a:xfrm>
            <a:off x="805543" y="1905000"/>
            <a:ext cx="7543800" cy="4038600"/>
          </a:xfrm>
        </p:spPr>
        <p:txBody>
          <a:bodyPr>
            <a:normAutofit lnSpcReduction="10000"/>
          </a:bodyPr>
          <a:lstStyle/>
          <a:p>
            <a:pPr marL="0" indent="0" algn="ctr">
              <a:buNone/>
            </a:pPr>
            <a:r>
              <a:rPr lang="en-US" sz="3600" dirty="0"/>
              <a:t>Federal Law</a:t>
            </a:r>
          </a:p>
          <a:p>
            <a:pPr marL="0" indent="0" algn="ctr">
              <a:buNone/>
            </a:pPr>
            <a:r>
              <a:rPr lang="en-US" sz="3200" dirty="0"/>
              <a:t>The Civil Rights Act of 1964</a:t>
            </a:r>
          </a:p>
          <a:p>
            <a:pPr>
              <a:buFont typeface="Wingdings" panose="05000000000000000000" pitchFamily="2" charset="2"/>
              <a:buNone/>
            </a:pPr>
            <a:r>
              <a:rPr lang="en-US" altLang="en-US" sz="2800" dirty="0"/>
              <a:t>“No </a:t>
            </a:r>
            <a:r>
              <a:rPr lang="en-US" altLang="en-US" sz="2800" b="1" dirty="0"/>
              <a:t>person</a:t>
            </a:r>
            <a:r>
              <a:rPr lang="en-US" altLang="en-US" sz="2800" dirty="0"/>
              <a:t> in the </a:t>
            </a:r>
            <a:r>
              <a:rPr lang="en-US" altLang="en-US" sz="2800" b="1" dirty="0"/>
              <a:t>United States</a:t>
            </a:r>
            <a:r>
              <a:rPr lang="en-US" altLang="en-US" sz="2800" dirty="0"/>
              <a:t> shall on the ground of </a:t>
            </a:r>
            <a:r>
              <a:rPr lang="en-US" altLang="en-US" sz="2800" b="1" u="sng" dirty="0"/>
              <a:t>race</a:t>
            </a:r>
            <a:r>
              <a:rPr lang="en-US" altLang="en-US" sz="2800" dirty="0"/>
              <a:t>, </a:t>
            </a:r>
            <a:r>
              <a:rPr lang="en-US" altLang="en-US" sz="2800" b="1" u="sng" dirty="0"/>
              <a:t>color</a:t>
            </a:r>
            <a:r>
              <a:rPr lang="en-US" altLang="en-US" sz="2800" dirty="0"/>
              <a:t>,</a:t>
            </a:r>
            <a:r>
              <a:rPr lang="en-US" altLang="en-US" sz="2800" b="1" dirty="0"/>
              <a:t> </a:t>
            </a:r>
            <a:r>
              <a:rPr lang="en-US" altLang="en-US" sz="2800" dirty="0"/>
              <a:t>or </a:t>
            </a:r>
            <a:r>
              <a:rPr lang="en-US" altLang="en-US" sz="2800" b="1" u="sng" dirty="0"/>
              <a:t>national origin</a:t>
            </a:r>
            <a:r>
              <a:rPr lang="en-US" altLang="en-US" sz="2800" dirty="0"/>
              <a:t> be </a:t>
            </a:r>
            <a:r>
              <a:rPr lang="en-US" altLang="en-US" sz="2800" b="1" dirty="0"/>
              <a:t>excluded from participation in</a:t>
            </a:r>
            <a:r>
              <a:rPr lang="en-US" altLang="en-US" sz="2800" dirty="0"/>
              <a:t>, be </a:t>
            </a:r>
            <a:r>
              <a:rPr lang="en-US" altLang="en-US" sz="2800" b="1" dirty="0"/>
              <a:t>denied the benefits of</a:t>
            </a:r>
            <a:r>
              <a:rPr lang="en-US" altLang="en-US" sz="2800" dirty="0"/>
              <a:t>, or be </a:t>
            </a:r>
            <a:r>
              <a:rPr lang="en-US" altLang="en-US" sz="2800" b="1" dirty="0"/>
              <a:t>subjected to discrimination</a:t>
            </a:r>
            <a:r>
              <a:rPr lang="en-US" altLang="en-US" sz="2800" dirty="0"/>
              <a:t> under </a:t>
            </a:r>
            <a:r>
              <a:rPr lang="en-US" altLang="en-US" sz="2800" b="1" dirty="0"/>
              <a:t>any program or activity receiving Federal financial assistance.</a:t>
            </a:r>
            <a:r>
              <a:rPr lang="en-US" altLang="en-US" sz="2800" dirty="0"/>
              <a:t>” (42 U.S.C. 2000d)</a:t>
            </a:r>
            <a:endParaRPr lang="en-US" altLang="en-US" sz="2000" dirty="0"/>
          </a:p>
          <a:p>
            <a:pPr marL="0" indent="0">
              <a:buNone/>
            </a:pPr>
            <a:r>
              <a:rPr lang="en-US" dirty="0"/>
              <a:t>						</a:t>
            </a:r>
          </a:p>
        </p:txBody>
      </p:sp>
    </p:spTree>
    <p:extLst>
      <p:ext uri="{BB962C8B-B14F-4D97-AF65-F5344CB8AC3E}">
        <p14:creationId xmlns:p14="http://schemas.microsoft.com/office/powerpoint/2010/main" val="322952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68290-029F-3E1B-BB05-922EFB33C141}"/>
              </a:ext>
            </a:extLst>
          </p:cNvPr>
          <p:cNvSpPr>
            <a:spLocks noGrp="1"/>
          </p:cNvSpPr>
          <p:nvPr>
            <p:ph type="title"/>
          </p:nvPr>
        </p:nvSpPr>
        <p:spPr/>
        <p:txBody>
          <a:bodyPr/>
          <a:lstStyle/>
          <a:p>
            <a:r>
              <a:rPr lang="en-US" dirty="0"/>
              <a:t>Who is Protected?</a:t>
            </a:r>
          </a:p>
        </p:txBody>
      </p:sp>
      <p:sp>
        <p:nvSpPr>
          <p:cNvPr id="3" name="Content Placeholder 2">
            <a:extLst>
              <a:ext uri="{FF2B5EF4-FFF2-40B4-BE49-F238E27FC236}">
                <a16:creationId xmlns:a16="http://schemas.microsoft.com/office/drawing/2014/main" id="{640BFE7F-54D5-7E7B-4E3B-1287A846B574}"/>
              </a:ext>
            </a:extLst>
          </p:cNvPr>
          <p:cNvSpPr>
            <a:spLocks noGrp="1"/>
          </p:cNvSpPr>
          <p:nvPr>
            <p:ph idx="1"/>
          </p:nvPr>
        </p:nvSpPr>
        <p:spPr/>
        <p:txBody>
          <a:bodyPr>
            <a:normAutofit/>
          </a:bodyPr>
          <a:lstStyle/>
          <a:p>
            <a:pPr marL="109538" indent="0">
              <a:buNone/>
            </a:pPr>
            <a:r>
              <a:rPr lang="en-US" sz="2800" dirty="0"/>
              <a:t>Title VI applies to all “persons.” </a:t>
            </a:r>
          </a:p>
          <a:p>
            <a:pPr marL="109538" indent="0">
              <a:buNone/>
            </a:pPr>
            <a:r>
              <a:rPr lang="en-US" sz="2800" dirty="0"/>
              <a:t>Courts have interpreted the Equal Protection Clause of the Fourteenth Amendment and analogous language in civil rights laws to mean that Title VI protects all persons in the United States.</a:t>
            </a:r>
          </a:p>
          <a:p>
            <a:pPr marL="109538" indent="0">
              <a:buNone/>
            </a:pPr>
            <a:r>
              <a:rPr lang="en-US" sz="2800" dirty="0"/>
              <a:t>Applies to direct and indirect effects on those persons.</a:t>
            </a:r>
          </a:p>
        </p:txBody>
      </p:sp>
    </p:spTree>
    <p:extLst>
      <p:ext uri="{BB962C8B-B14F-4D97-AF65-F5344CB8AC3E}">
        <p14:creationId xmlns:p14="http://schemas.microsoft.com/office/powerpoint/2010/main" val="117026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162A8-B05C-08B9-B0D1-8CE780F24E61}"/>
              </a:ext>
            </a:extLst>
          </p:cNvPr>
          <p:cNvSpPr>
            <a:spLocks noGrp="1"/>
          </p:cNvSpPr>
          <p:nvPr>
            <p:ph type="title"/>
          </p:nvPr>
        </p:nvSpPr>
        <p:spPr/>
        <p:txBody>
          <a:bodyPr/>
          <a:lstStyle/>
          <a:p>
            <a:r>
              <a:rPr lang="en-US" dirty="0"/>
              <a:t>Federal Aid Highway Act </a:t>
            </a:r>
          </a:p>
        </p:txBody>
      </p:sp>
      <p:sp>
        <p:nvSpPr>
          <p:cNvPr id="4" name="TextBox 3">
            <a:extLst>
              <a:ext uri="{FF2B5EF4-FFF2-40B4-BE49-F238E27FC236}">
                <a16:creationId xmlns:a16="http://schemas.microsoft.com/office/drawing/2014/main" id="{6123AA21-BB3A-DA16-0E39-A91BFDF93714}"/>
              </a:ext>
            </a:extLst>
          </p:cNvPr>
          <p:cNvSpPr txBox="1"/>
          <p:nvPr/>
        </p:nvSpPr>
        <p:spPr>
          <a:xfrm>
            <a:off x="822960" y="1828800"/>
            <a:ext cx="7787641" cy="954107"/>
          </a:xfrm>
          <a:prstGeom prst="rect">
            <a:avLst/>
          </a:prstGeom>
          <a:noFill/>
        </p:spPr>
        <p:txBody>
          <a:bodyPr wrap="square" rtlCol="0">
            <a:spAutoFit/>
          </a:bodyPr>
          <a:lstStyle/>
          <a:p>
            <a:r>
              <a:rPr lang="en-US" sz="2800" dirty="0">
                <a:solidFill>
                  <a:schemeClr val="accent1">
                    <a:lumMod val="75000"/>
                  </a:schemeClr>
                </a:solidFill>
              </a:rPr>
              <a:t>Section 162(a) of the Federal-Aid Highway Act of 1973 (23 U.S.C. 324)</a:t>
            </a:r>
          </a:p>
        </p:txBody>
      </p:sp>
      <p:sp>
        <p:nvSpPr>
          <p:cNvPr id="5" name="TextBox 4">
            <a:extLst>
              <a:ext uri="{FF2B5EF4-FFF2-40B4-BE49-F238E27FC236}">
                <a16:creationId xmlns:a16="http://schemas.microsoft.com/office/drawing/2014/main" id="{A0488B7C-910A-18B6-67C7-9A626C808234}"/>
              </a:ext>
            </a:extLst>
          </p:cNvPr>
          <p:cNvSpPr txBox="1"/>
          <p:nvPr/>
        </p:nvSpPr>
        <p:spPr>
          <a:xfrm>
            <a:off x="822959" y="2933450"/>
            <a:ext cx="7787641" cy="2308324"/>
          </a:xfrm>
          <a:prstGeom prst="rect">
            <a:avLst/>
          </a:prstGeom>
          <a:noFill/>
        </p:spPr>
        <p:txBody>
          <a:bodyPr wrap="square" rtlCol="0">
            <a:spAutoFit/>
          </a:bodyPr>
          <a:lstStyle/>
          <a:p>
            <a:r>
              <a:rPr lang="en-US" sz="2400" dirty="0">
                <a:effectLst/>
                <a:latin typeface="Calibri" panose="020F0502020204030204" pitchFamily="34" charset="0"/>
                <a:ea typeface="Calibri" panose="020F0502020204030204" pitchFamily="34" charset="0"/>
              </a:rPr>
              <a:t>The FHWA regulations at 23 CFR 200.5(p) refer to the FHWA Title VI Program that covers Title VI requirements and requirements of other civil rights provisions “to the extent that they prohibit discrimination on the grounds of race, color, sex, or national origin in programs receiving Federal financial assistance of the type subject to Title VI itself.”</a:t>
            </a:r>
            <a:endParaRPr lang="en-US" sz="2400" dirty="0"/>
          </a:p>
        </p:txBody>
      </p:sp>
    </p:spTree>
    <p:extLst>
      <p:ext uri="{BB962C8B-B14F-4D97-AF65-F5344CB8AC3E}">
        <p14:creationId xmlns:p14="http://schemas.microsoft.com/office/powerpoint/2010/main" val="133074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13DF4-D114-7725-07C0-4B1FF9211865}"/>
              </a:ext>
            </a:extLst>
          </p:cNvPr>
          <p:cNvSpPr>
            <a:spLocks noGrp="1"/>
          </p:cNvSpPr>
          <p:nvPr>
            <p:ph type="title"/>
          </p:nvPr>
        </p:nvSpPr>
        <p:spPr/>
        <p:txBody>
          <a:bodyPr/>
          <a:lstStyle/>
          <a:p>
            <a:r>
              <a:rPr lang="en-US" dirty="0"/>
              <a:t>Title VI Protected Classes</a:t>
            </a:r>
          </a:p>
        </p:txBody>
      </p:sp>
      <p:sp>
        <p:nvSpPr>
          <p:cNvPr id="3" name="Content Placeholder 2">
            <a:extLst>
              <a:ext uri="{FF2B5EF4-FFF2-40B4-BE49-F238E27FC236}">
                <a16:creationId xmlns:a16="http://schemas.microsoft.com/office/drawing/2014/main" id="{53989CF3-0A72-5E5B-98C1-A88C35422FA6}"/>
              </a:ext>
            </a:extLst>
          </p:cNvPr>
          <p:cNvSpPr>
            <a:spLocks noGrp="1"/>
          </p:cNvSpPr>
          <p:nvPr>
            <p:ph idx="1"/>
          </p:nvPr>
        </p:nvSpPr>
        <p:spPr/>
        <p:txBody>
          <a:bodyPr>
            <a:normAutofit/>
          </a:bodyPr>
          <a:lstStyle/>
          <a:p>
            <a:pPr marL="341313" indent="-231775">
              <a:buFont typeface="Arial" panose="020B0604020202020204" pitchFamily="34" charset="0"/>
              <a:buChar char="•"/>
            </a:pPr>
            <a:r>
              <a:rPr lang="en-US" sz="3200" dirty="0"/>
              <a:t>Race</a:t>
            </a:r>
          </a:p>
          <a:p>
            <a:pPr marL="341313" indent="-231775">
              <a:buFont typeface="Arial" panose="020B0604020202020204" pitchFamily="34" charset="0"/>
              <a:buChar char="•"/>
            </a:pPr>
            <a:r>
              <a:rPr lang="en-US" sz="3200" dirty="0"/>
              <a:t>Color</a:t>
            </a:r>
          </a:p>
          <a:p>
            <a:pPr marL="341313" indent="-231775">
              <a:buFont typeface="Arial" panose="020B0604020202020204" pitchFamily="34" charset="0"/>
              <a:buChar char="•"/>
            </a:pPr>
            <a:r>
              <a:rPr lang="en-US" sz="3200" dirty="0"/>
              <a:t>National Origin</a:t>
            </a:r>
          </a:p>
          <a:p>
            <a:pPr marL="341313" indent="-231775">
              <a:buFont typeface="Arial" panose="020B0604020202020204" pitchFamily="34" charset="0"/>
              <a:buChar char="•"/>
            </a:pPr>
            <a:r>
              <a:rPr lang="en-US" sz="3200" dirty="0"/>
              <a:t>Sex</a:t>
            </a:r>
          </a:p>
        </p:txBody>
      </p:sp>
    </p:spTree>
    <p:extLst>
      <p:ext uri="{BB962C8B-B14F-4D97-AF65-F5344CB8AC3E}">
        <p14:creationId xmlns:p14="http://schemas.microsoft.com/office/powerpoint/2010/main" val="428888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Laws and Executive Orders</a:t>
            </a:r>
          </a:p>
        </p:txBody>
      </p:sp>
      <p:sp>
        <p:nvSpPr>
          <p:cNvPr id="3" name="Content Placeholder 2"/>
          <p:cNvSpPr>
            <a:spLocks noGrp="1"/>
          </p:cNvSpPr>
          <p:nvPr>
            <p:ph idx="1"/>
          </p:nvPr>
        </p:nvSpPr>
        <p:spPr>
          <a:xfrm>
            <a:off x="381000" y="1905000"/>
            <a:ext cx="8458200" cy="4495800"/>
          </a:xfrm>
        </p:spPr>
        <p:txBody>
          <a:bodyPr>
            <a:noAutofit/>
          </a:bodyPr>
          <a:lstStyle/>
          <a:p>
            <a:pPr marL="742950" indent="-200025">
              <a:buFont typeface="Arial" panose="020B0604020202020204" pitchFamily="34" charset="0"/>
              <a:buChar char="•"/>
            </a:pPr>
            <a:r>
              <a:rPr lang="en-US" sz="2400" dirty="0"/>
              <a:t>Civil Rights Act of 1964*</a:t>
            </a:r>
          </a:p>
          <a:p>
            <a:pPr marL="742950" indent="-200025">
              <a:buFont typeface="Arial" panose="020B0604020202020204" pitchFamily="34" charset="0"/>
              <a:buChar char="•"/>
            </a:pPr>
            <a:r>
              <a:rPr lang="en-US" sz="2400" dirty="0"/>
              <a:t>Federal Aid Highway Act (1973)</a:t>
            </a:r>
          </a:p>
          <a:p>
            <a:pPr marL="742950" indent="-200025">
              <a:buFont typeface="Arial" panose="020B0604020202020204" pitchFamily="34" charset="0"/>
              <a:buChar char="•"/>
            </a:pPr>
            <a:r>
              <a:rPr lang="en-US" sz="2400" dirty="0"/>
              <a:t>Civil Rights Restoration Act (1987)</a:t>
            </a:r>
          </a:p>
          <a:p>
            <a:pPr marL="742950" indent="-200025">
              <a:buFont typeface="Arial" panose="020B0604020202020204" pitchFamily="34" charset="0"/>
              <a:buChar char="•"/>
            </a:pPr>
            <a:r>
              <a:rPr lang="en-US" sz="2400" dirty="0"/>
              <a:t>Rehabilitation Act (1973)</a:t>
            </a:r>
          </a:p>
          <a:p>
            <a:pPr marL="742950" indent="-200025">
              <a:buFont typeface="Arial" panose="020B0604020202020204" pitchFamily="34" charset="0"/>
              <a:buChar char="•"/>
            </a:pPr>
            <a:r>
              <a:rPr lang="en-US" sz="2400" dirty="0"/>
              <a:t>American with Disabilities Act (1991)</a:t>
            </a:r>
          </a:p>
          <a:p>
            <a:pPr marL="742950" indent="-200025">
              <a:buFont typeface="Arial" panose="020B0604020202020204" pitchFamily="34" charset="0"/>
              <a:buChar char="•"/>
            </a:pPr>
            <a:r>
              <a:rPr lang="en-US" sz="2400" dirty="0"/>
              <a:t>Age Discrimination Act (1975)</a:t>
            </a:r>
          </a:p>
          <a:p>
            <a:pPr marL="742950" indent="-200025">
              <a:buFont typeface="Arial" panose="020B0604020202020204" pitchFamily="34" charset="0"/>
              <a:buChar char="•"/>
            </a:pPr>
            <a:r>
              <a:rPr lang="en-US" sz="2400" dirty="0"/>
              <a:t>Executive Order – 13166: Limited English Proficiency (LEP)</a:t>
            </a:r>
          </a:p>
          <a:p>
            <a:pPr marL="742950" indent="-200025">
              <a:buFont typeface="Arial" panose="020B0604020202020204" pitchFamily="34" charset="0"/>
              <a:buChar char="•"/>
            </a:pPr>
            <a:r>
              <a:rPr lang="en-US" sz="2400" dirty="0"/>
              <a:t>Executive Order – 12898: Environmental Justice (EJ)</a:t>
            </a:r>
          </a:p>
        </p:txBody>
      </p:sp>
    </p:spTree>
    <p:extLst>
      <p:ext uri="{BB962C8B-B14F-4D97-AF65-F5344CB8AC3E}">
        <p14:creationId xmlns:p14="http://schemas.microsoft.com/office/powerpoint/2010/main" val="14910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Discrimination?</a:t>
            </a:r>
          </a:p>
        </p:txBody>
      </p:sp>
      <p:sp>
        <p:nvSpPr>
          <p:cNvPr id="3" name="Content Placeholder 2"/>
          <p:cNvSpPr>
            <a:spLocks noGrp="1"/>
          </p:cNvSpPr>
          <p:nvPr>
            <p:ph idx="1"/>
          </p:nvPr>
        </p:nvSpPr>
        <p:spPr>
          <a:xfrm>
            <a:off x="822960" y="2057400"/>
            <a:ext cx="7543801" cy="3581400"/>
          </a:xfrm>
        </p:spPr>
        <p:txBody>
          <a:bodyPr>
            <a:noAutofit/>
          </a:bodyPr>
          <a:lstStyle/>
          <a:p>
            <a:r>
              <a:rPr lang="en-US" sz="2800" dirty="0"/>
              <a:t>The act (action or inaction), whether intentional or unintentional, through which a person in the U.S., solely because of distinguishing protected attributes, is subjected to disparate treatment or impact, in any program or activity receiving Federal financial assistance from FHWA Under 23 U.S.C.</a:t>
            </a:r>
          </a:p>
        </p:txBody>
      </p:sp>
    </p:spTree>
    <p:extLst>
      <p:ext uri="{BB962C8B-B14F-4D97-AF65-F5344CB8AC3E}">
        <p14:creationId xmlns:p14="http://schemas.microsoft.com/office/powerpoint/2010/main" val="89254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Discrimination</a:t>
            </a:r>
          </a:p>
        </p:txBody>
      </p:sp>
      <p:sp>
        <p:nvSpPr>
          <p:cNvPr id="4" name="Content Placeholder 3"/>
          <p:cNvSpPr>
            <a:spLocks noGrp="1"/>
          </p:cNvSpPr>
          <p:nvPr>
            <p:ph idx="1"/>
          </p:nvPr>
        </p:nvSpPr>
        <p:spPr>
          <a:xfrm>
            <a:off x="822959" y="1981200"/>
            <a:ext cx="7543801" cy="3945466"/>
          </a:xfrm>
        </p:spPr>
        <p:txBody>
          <a:bodyPr>
            <a:noAutofit/>
          </a:bodyPr>
          <a:lstStyle/>
          <a:p>
            <a:pPr marL="341313" indent="-260350">
              <a:buFont typeface="Arial" panose="020B0604020202020204" pitchFamily="34" charset="0"/>
              <a:buChar char="•"/>
            </a:pPr>
            <a:r>
              <a:rPr lang="en-US" sz="2400" dirty="0"/>
              <a:t>Denial of program services, financial aid, or benefits</a:t>
            </a:r>
          </a:p>
          <a:p>
            <a:pPr marL="341313" indent="-260350">
              <a:buFont typeface="Arial" panose="020B0604020202020204" pitchFamily="34" charset="0"/>
              <a:buChar char="•"/>
            </a:pPr>
            <a:r>
              <a:rPr lang="en-US" sz="2400" dirty="0"/>
              <a:t>Providing different types of program services, financial aid</a:t>
            </a:r>
          </a:p>
          <a:p>
            <a:pPr marL="341313" indent="-260350">
              <a:buFont typeface="Arial" panose="020B0604020202020204" pitchFamily="34" charset="0"/>
              <a:buChar char="•"/>
            </a:pPr>
            <a:r>
              <a:rPr lang="en-US" sz="2400" dirty="0"/>
              <a:t>Providing group services in a different manner</a:t>
            </a:r>
          </a:p>
          <a:p>
            <a:pPr marL="341313" indent="-260350">
              <a:buFont typeface="Arial" panose="020B0604020202020204" pitchFamily="34" charset="0"/>
              <a:buChar char="•"/>
            </a:pPr>
            <a:r>
              <a:rPr lang="en-US" sz="2400" dirty="0"/>
              <a:t>Segregating or separately treating individuals or groups in any matter relating to the receipt of any program service, financial aid or benefit</a:t>
            </a:r>
          </a:p>
          <a:p>
            <a:pPr marL="341313" indent="-260350">
              <a:buFont typeface="Arial" panose="020B0604020202020204" pitchFamily="34" charset="0"/>
              <a:buChar char="•"/>
            </a:pPr>
            <a:r>
              <a:rPr lang="en-US" sz="2400" dirty="0"/>
              <a:t>Imposing impacts to groups for the benefit of another group</a:t>
            </a:r>
          </a:p>
        </p:txBody>
      </p:sp>
    </p:spTree>
    <p:extLst>
      <p:ext uri="{BB962C8B-B14F-4D97-AF65-F5344CB8AC3E}">
        <p14:creationId xmlns:p14="http://schemas.microsoft.com/office/powerpoint/2010/main" val="331838258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AE620AAE2AEB4487F1A743D73B8D7F" ma:contentTypeVersion="0" ma:contentTypeDescription="Create a new document." ma:contentTypeScope="" ma:versionID="65481eb4f3d4be0bc1559c8efc3801ec">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9BD3E8F-6589-400A-8CCF-87600A5B928C}">
  <ds:schemaRefs>
    <ds:schemaRef ds:uri="http://schemas.microsoft.com/sharepoint/v3/contenttype/forms"/>
  </ds:schemaRefs>
</ds:datastoreItem>
</file>

<file path=customXml/itemProps2.xml><?xml version="1.0" encoding="utf-8"?>
<ds:datastoreItem xmlns:ds="http://schemas.openxmlformats.org/officeDocument/2006/customXml" ds:itemID="{79D55BA6-C612-4C23-A97F-D9C561EFCF9D}"/>
</file>

<file path=customXml/itemProps3.xml><?xml version="1.0" encoding="utf-8"?>
<ds:datastoreItem xmlns:ds="http://schemas.openxmlformats.org/officeDocument/2006/customXml" ds:itemID="{E0021572-C149-4857-A732-C118D984D4D0}">
  <ds:schemaRefs>
    <ds:schemaRef ds:uri="350e3599-fcae-4169-96f7-b00f17baf997"/>
    <ds:schemaRef ds:uri="http://purl.org/dc/dcmitype/"/>
    <ds:schemaRef ds:uri="http://schemas.microsoft.com/office/2006/documentManagement/types"/>
    <ds:schemaRef ds:uri="http://schemas.microsoft.com/office/infopath/2007/PartnerControls"/>
    <ds:schemaRef ds:uri="http://purl.org/dc/elements/1.1/"/>
    <ds:schemaRef ds:uri="http://www.w3.org/XML/1998/namespace"/>
    <ds:schemaRef ds:uri="http://purl.org/dc/terms/"/>
    <ds:schemaRef ds:uri="http://schemas.openxmlformats.org/package/2006/metadata/core-properties"/>
    <ds:schemaRef ds:uri="a8680f48-c537-4c39-94c1-be7356ade3f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Retrospect</Template>
  <TotalTime>32179</TotalTime>
  <Words>2007</Words>
  <Application>Microsoft Office PowerPoint</Application>
  <PresentationFormat>On-screen Show (4:3)</PresentationFormat>
  <Paragraphs>176</Paragraphs>
  <Slides>23</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Courier New</vt:lpstr>
      <vt:lpstr>MS Shell Dlg 2</vt:lpstr>
      <vt:lpstr>Wingdings</vt:lpstr>
      <vt:lpstr>Retrospect</vt:lpstr>
      <vt:lpstr>Title VI: Expectations and Responsibilities</vt:lpstr>
      <vt:lpstr>Objectives </vt:lpstr>
      <vt:lpstr>What is Title VI</vt:lpstr>
      <vt:lpstr>Who is Protected?</vt:lpstr>
      <vt:lpstr>Federal Aid Highway Act </vt:lpstr>
      <vt:lpstr>Title VI Protected Classes</vt:lpstr>
      <vt:lpstr>Nondiscrimination Laws and Executive Orders</vt:lpstr>
      <vt:lpstr>What is Discrimination?</vt:lpstr>
      <vt:lpstr>Types of Discrimination</vt:lpstr>
      <vt:lpstr>Disparate Treatment</vt:lpstr>
      <vt:lpstr>Disparate Impact</vt:lpstr>
      <vt:lpstr>Minority &amp; Women Representation on Planning Boards &amp; Commissions</vt:lpstr>
      <vt:lpstr>Compliance </vt:lpstr>
      <vt:lpstr>Compliance </vt:lpstr>
      <vt:lpstr>Compliance</vt:lpstr>
      <vt:lpstr>Compliance</vt:lpstr>
      <vt:lpstr>Compliance</vt:lpstr>
      <vt:lpstr>Compliance</vt:lpstr>
      <vt:lpstr>Compliance</vt:lpstr>
      <vt:lpstr>Compliance</vt:lpstr>
      <vt:lpstr>Compliance </vt:lpstr>
      <vt:lpstr>Noncompliance</vt:lpstr>
      <vt:lpstr>Noncompliance</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Americans with Disabilities Act of 1990 and Section 504 of the Rehabilitation Act of 1973</dc:title>
  <dc:creator>Ashlie.Woods</dc:creator>
  <cp:lastModifiedBy>Houchens, Caleb (KYTC)</cp:lastModifiedBy>
  <cp:revision>150</cp:revision>
  <cp:lastPrinted>2016-01-04T13:22:44Z</cp:lastPrinted>
  <dcterms:created xsi:type="dcterms:W3CDTF">2015-10-01T18:00:13Z</dcterms:created>
  <dcterms:modified xsi:type="dcterms:W3CDTF">2024-07-11T18:25:09Z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0x010100B4AE620AAE2AEB4487F1A743D73B8D7F</vt:lpwstr>
  </property>
</Properties>
</file>